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10" r:id="rId1"/>
  </p:sldMasterIdLst>
  <p:notesMasterIdLst>
    <p:notesMasterId r:id="rId23"/>
  </p:notesMasterIdLst>
  <p:sldIdLst>
    <p:sldId id="1613" r:id="rId2"/>
    <p:sldId id="2265" r:id="rId3"/>
    <p:sldId id="2318" r:id="rId4"/>
    <p:sldId id="319" r:id="rId5"/>
    <p:sldId id="362" r:id="rId6"/>
    <p:sldId id="2053" r:id="rId7"/>
    <p:sldId id="2308" r:id="rId8"/>
    <p:sldId id="2355" r:id="rId9"/>
    <p:sldId id="2356" r:id="rId10"/>
    <p:sldId id="2357" r:id="rId11"/>
    <p:sldId id="2359" r:id="rId12"/>
    <p:sldId id="2319" r:id="rId13"/>
    <p:sldId id="2362" r:id="rId14"/>
    <p:sldId id="2360" r:id="rId15"/>
    <p:sldId id="2364" r:id="rId16"/>
    <p:sldId id="2365" r:id="rId17"/>
    <p:sldId id="2363" r:id="rId18"/>
    <p:sldId id="2366" r:id="rId19"/>
    <p:sldId id="2367" r:id="rId20"/>
    <p:sldId id="2063" r:id="rId21"/>
    <p:sldId id="2302" r:id="rId22"/>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20000"/>
    <a:srgbClr val="000204"/>
    <a:srgbClr val="9C866E"/>
    <a:srgbClr val="6E5B4C"/>
    <a:srgbClr val="0A0A0A"/>
    <a:srgbClr val="101010"/>
    <a:srgbClr val="0D0D0D"/>
    <a:srgbClr val="00040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9008" autoAdjust="0"/>
  </p:normalViewPr>
  <p:slideViewPr>
    <p:cSldViewPr>
      <p:cViewPr>
        <p:scale>
          <a:sx n="100" d="100"/>
          <a:sy n="100" d="100"/>
        </p:scale>
        <p:origin x="780" y="1044"/>
      </p:cViewPr>
      <p:guideLst>
        <p:guide orient="horz" pos="1620"/>
        <p:guide pos="2880"/>
      </p:guideLst>
    </p:cSldViewPr>
  </p:slideViewPr>
  <p:outlineViewPr>
    <p:cViewPr varScale="1">
      <p:scale>
        <a:sx n="33" d="100"/>
        <a:sy n="33" d="100"/>
      </p:scale>
      <p:origin x="0" y="-24936"/>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47504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Ac 27:33 And as day was about to dawn, Paul implored them all to take food, saying, "Today is the fourteenth day you have waited and continued without food, and eaten nothing.</a:t>
            </a:r>
          </a:p>
          <a:p>
            <a:endParaRPr lang="en-US" sz="1200" kern="1200" dirty="0" smtClean="0">
              <a:solidFill>
                <a:srgbClr val="000000"/>
              </a:solidFill>
              <a:effectLst/>
              <a:latin typeface="Times New Roman" pitchFamily="16" charset="0"/>
              <a:ea typeface="+mn-ea"/>
              <a:cs typeface="+mn-cs"/>
            </a:endParaRPr>
          </a:p>
          <a:p>
            <a:r>
              <a:rPr lang="en-US" sz="1200" kern="1200" smtClean="0">
                <a:solidFill>
                  <a:srgbClr val="000000"/>
                </a:solidFill>
                <a:effectLst/>
                <a:latin typeface="Times New Roman" pitchFamily="16" charset="0"/>
                <a:ea typeface="+mn-ea"/>
                <a:cs typeface="+mn-cs"/>
              </a:rPr>
              <a:t>Lu 14:5 Then He answered them, saying, "Which of you, having a donkey or an ox that has fallen into a pit, will not immediately pull him out on the Sabbath day?"</a:t>
            </a:r>
            <a:endParaRPr lang="en-US" sz="1200" kern="1200" dirty="0" smtClean="0">
              <a:solidFill>
                <a:srgbClr val="000000"/>
              </a:solidFill>
              <a:effectLst/>
              <a:latin typeface="Times New Roman" pitchFamily="16" charset="0"/>
              <a:ea typeface="+mn-ea"/>
              <a:cs typeface="+mn-cs"/>
            </a:endParaRPr>
          </a:p>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12</a:t>
            </a:fld>
            <a:endParaRPr lang="en-US"/>
          </a:p>
        </p:txBody>
      </p:sp>
    </p:spTree>
    <p:extLst>
      <p:ext uri="{BB962C8B-B14F-4D97-AF65-F5344CB8AC3E}">
        <p14:creationId xmlns:p14="http://schemas.microsoft.com/office/powerpoint/2010/main" val="334227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rgbClr val="000000"/>
                </a:solidFill>
                <a:effectLst/>
                <a:latin typeface="Times New Roman" pitchFamily="16" charset="0"/>
                <a:ea typeface="+mn-ea"/>
                <a:cs typeface="+mn-cs"/>
              </a:rPr>
              <a:t>This thinking also indicates a double-standard. If a Christian misses one Sunday and says they will be back the next Sunday, they are clearly expecting that the church will be gathered then. This person expects the brethren to be gathered, but the brethren cannot expect the same in return.  That is not right, and we all know it.</a:t>
            </a:r>
          </a:p>
          <a:p>
            <a:endParaRPr lang="en-US" sz="1200" b="0" i="0" kern="1200" dirty="0" smtClean="0">
              <a:solidFill>
                <a:srgbClr val="000000"/>
              </a:solidFill>
              <a:effectLst/>
              <a:latin typeface="Times New Roman" pitchFamily="16" charset="0"/>
              <a:ea typeface="+mn-ea"/>
              <a:cs typeface="+mn-cs"/>
            </a:endParaRPr>
          </a:p>
          <a:p>
            <a:r>
              <a:rPr lang="en-US" sz="1200" b="0" i="0" kern="1200" dirty="0" smtClean="0">
                <a:solidFill>
                  <a:srgbClr val="000000"/>
                </a:solidFill>
                <a:effectLst/>
                <a:latin typeface="Times New Roman" pitchFamily="16" charset="0"/>
                <a:ea typeface="+mn-ea"/>
                <a:cs typeface="+mn-cs"/>
              </a:rPr>
              <a:t>If</a:t>
            </a:r>
            <a:r>
              <a:rPr lang="en-US" sz="1200" b="0" i="0" kern="1200" baseline="0" dirty="0" smtClean="0">
                <a:solidFill>
                  <a:srgbClr val="000000"/>
                </a:solidFill>
                <a:effectLst/>
                <a:latin typeface="Times New Roman" pitchFamily="16" charset="0"/>
                <a:ea typeface="+mn-ea"/>
                <a:cs typeface="+mn-cs"/>
              </a:rPr>
              <a:t> a man forsakes his wife only one time, is he guilty of forsaking her?</a:t>
            </a:r>
          </a:p>
          <a:p>
            <a:endParaRPr lang="en-US" sz="1200" b="0" i="0" kern="1200" baseline="0" dirty="0" smtClean="0">
              <a:solidFill>
                <a:srgbClr val="000000"/>
              </a:solidFill>
              <a:effectLst/>
              <a:latin typeface="Times New Roman" pitchFamily="16" charset="0"/>
              <a:ea typeface="+mn-ea"/>
              <a:cs typeface="+mn-cs"/>
            </a:endParaRPr>
          </a:p>
          <a:p>
            <a:r>
              <a:rPr lang="en-US" sz="1200" b="0" i="0" kern="1200" baseline="0" dirty="0" smtClean="0">
                <a:solidFill>
                  <a:srgbClr val="000000"/>
                </a:solidFill>
                <a:effectLst/>
                <a:latin typeface="Times New Roman" pitchFamily="16" charset="0"/>
                <a:ea typeface="+mn-ea"/>
                <a:cs typeface="+mn-cs"/>
              </a:rPr>
              <a:t>Jesus’ disciples forsook him only one night</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13</a:t>
            </a:fld>
            <a:endParaRPr lang="en-US"/>
          </a:p>
        </p:txBody>
      </p:sp>
    </p:spTree>
    <p:extLst>
      <p:ext uri="{BB962C8B-B14F-4D97-AF65-F5344CB8AC3E}">
        <p14:creationId xmlns:p14="http://schemas.microsoft.com/office/powerpoint/2010/main" val="297438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smtClean="0">
                <a:effectLst>
                  <a:glow rad="228600">
                    <a:srgbClr val="000000"/>
                  </a:glow>
                </a:effectLst>
              </a:rPr>
              <a:t>- Chance of dying in a car crash (1 in 103)</a:t>
            </a:r>
          </a:p>
          <a:p>
            <a:pPr marL="0" indent="0" algn="just">
              <a:buNone/>
            </a:pPr>
            <a:r>
              <a:rPr lang="en-US" sz="1200" dirty="0" smtClean="0">
                <a:effectLst>
                  <a:glow rad="228600">
                    <a:srgbClr val="000000"/>
                  </a:glow>
                </a:effectLst>
              </a:rPr>
              <a:t>- Chance of being shot (1 in 285)</a:t>
            </a:r>
          </a:p>
          <a:p>
            <a:r>
              <a:rPr lang="en-US" sz="1200" kern="1200" dirty="0" smtClean="0">
                <a:solidFill>
                  <a:srgbClr val="000000"/>
                </a:solidFill>
                <a:effectLst/>
                <a:latin typeface="Times New Roman" pitchFamily="16" charset="0"/>
                <a:ea typeface="+mn-ea"/>
                <a:cs typeface="+mn-cs"/>
              </a:rPr>
              <a:t>- Chance of dying of the flu, coronavirus, </a:t>
            </a:r>
            <a:r>
              <a:rPr lang="en-US" sz="1200" kern="1200" dirty="0" err="1" smtClean="0">
                <a:solidFill>
                  <a:srgbClr val="000000"/>
                </a:solidFill>
                <a:effectLst/>
                <a:latin typeface="Times New Roman" pitchFamily="16" charset="0"/>
                <a:ea typeface="+mn-ea"/>
                <a:cs typeface="+mn-cs"/>
              </a:rPr>
              <a:t>etc</a:t>
            </a:r>
            <a:r>
              <a:rPr lang="en-US" sz="1200" kern="1200" dirty="0" smtClean="0">
                <a:solidFill>
                  <a:srgbClr val="000000"/>
                </a:solidFill>
                <a:effectLst/>
                <a:latin typeface="Times New Roman" pitchFamily="16" charset="0"/>
                <a:ea typeface="+mn-ea"/>
                <a:cs typeface="+mn-cs"/>
              </a:rPr>
              <a:t> (1 in 1000)</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14</a:t>
            </a:fld>
            <a:endParaRPr lang="en-US"/>
          </a:p>
        </p:txBody>
      </p:sp>
    </p:spTree>
    <p:extLst>
      <p:ext uri="{BB962C8B-B14F-4D97-AF65-F5344CB8AC3E}">
        <p14:creationId xmlns:p14="http://schemas.microsoft.com/office/powerpoint/2010/main" val="48798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15</a:t>
            </a:fld>
            <a:endParaRPr lang="en-US"/>
          </a:p>
        </p:txBody>
      </p:sp>
    </p:spTree>
    <p:extLst>
      <p:ext uri="{BB962C8B-B14F-4D97-AF65-F5344CB8AC3E}">
        <p14:creationId xmlns:p14="http://schemas.microsoft.com/office/powerpoint/2010/main" val="2105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smtClean="0">
                <a:effectLst>
                  <a:glow rad="228600">
                    <a:srgbClr val="000000"/>
                  </a:glow>
                </a:effectLst>
              </a:rPr>
              <a:t>- Chance of dying in a car crash (1 in 103)</a:t>
            </a:r>
          </a:p>
          <a:p>
            <a:pPr marL="0" indent="0" algn="just">
              <a:buNone/>
            </a:pPr>
            <a:r>
              <a:rPr lang="en-US" sz="1200" dirty="0" smtClean="0">
                <a:effectLst>
                  <a:glow rad="228600">
                    <a:srgbClr val="000000"/>
                  </a:glow>
                </a:effectLst>
              </a:rPr>
              <a:t>- Chance of being shot (1 in 285)</a:t>
            </a:r>
          </a:p>
          <a:p>
            <a:r>
              <a:rPr lang="en-US" sz="1200" kern="1200" dirty="0" smtClean="0">
                <a:solidFill>
                  <a:srgbClr val="000000"/>
                </a:solidFill>
                <a:effectLst/>
                <a:latin typeface="Times New Roman" pitchFamily="16" charset="0"/>
                <a:ea typeface="+mn-ea"/>
                <a:cs typeface="+mn-cs"/>
              </a:rPr>
              <a:t>- Chance of dying of the flu, coronavirus, </a:t>
            </a:r>
            <a:r>
              <a:rPr lang="en-US" sz="1200" kern="1200" dirty="0" err="1" smtClean="0">
                <a:solidFill>
                  <a:srgbClr val="000000"/>
                </a:solidFill>
                <a:effectLst/>
                <a:latin typeface="Times New Roman" pitchFamily="16" charset="0"/>
                <a:ea typeface="+mn-ea"/>
                <a:cs typeface="+mn-cs"/>
              </a:rPr>
              <a:t>etc</a:t>
            </a:r>
            <a:r>
              <a:rPr lang="en-US" sz="1200" kern="1200" dirty="0" smtClean="0">
                <a:solidFill>
                  <a:srgbClr val="000000"/>
                </a:solidFill>
                <a:effectLst/>
                <a:latin typeface="Times New Roman" pitchFamily="16" charset="0"/>
                <a:ea typeface="+mn-ea"/>
                <a:cs typeface="+mn-cs"/>
              </a:rPr>
              <a:t> (1 in 1000)</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16</a:t>
            </a:fld>
            <a:endParaRPr lang="en-US"/>
          </a:p>
        </p:txBody>
      </p:sp>
    </p:spTree>
    <p:extLst>
      <p:ext uri="{BB962C8B-B14F-4D97-AF65-F5344CB8AC3E}">
        <p14:creationId xmlns:p14="http://schemas.microsoft.com/office/powerpoint/2010/main" val="67974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17</a:t>
            </a:fld>
            <a:endParaRPr lang="en-US"/>
          </a:p>
        </p:txBody>
      </p:sp>
    </p:spTree>
    <p:extLst>
      <p:ext uri="{BB962C8B-B14F-4D97-AF65-F5344CB8AC3E}">
        <p14:creationId xmlns:p14="http://schemas.microsoft.com/office/powerpoint/2010/main" val="270496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18</a:t>
            </a:fld>
            <a:endParaRPr lang="en-US"/>
          </a:p>
        </p:txBody>
      </p:sp>
    </p:spTree>
    <p:extLst>
      <p:ext uri="{BB962C8B-B14F-4D97-AF65-F5344CB8AC3E}">
        <p14:creationId xmlns:p14="http://schemas.microsoft.com/office/powerpoint/2010/main" val="224467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1Co 11:18 For first of all, when you come together as a church, I hear that there are divisions among you, and in part I believe it. 19 For there must also be factions among you, that those who are approved may be recognized among you. 20 Therefore when you come together in one place, it is not to eat the Lord's Supper.</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19</a:t>
            </a:fld>
            <a:endParaRPr lang="en-US"/>
          </a:p>
        </p:txBody>
      </p:sp>
    </p:spTree>
    <p:extLst>
      <p:ext uri="{BB962C8B-B14F-4D97-AF65-F5344CB8AC3E}">
        <p14:creationId xmlns:p14="http://schemas.microsoft.com/office/powerpoint/2010/main" val="201061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21</a:t>
            </a:fld>
            <a:endParaRPr lang="en-US"/>
          </a:p>
        </p:txBody>
      </p:sp>
    </p:spTree>
    <p:extLst>
      <p:ext uri="{BB962C8B-B14F-4D97-AF65-F5344CB8AC3E}">
        <p14:creationId xmlns:p14="http://schemas.microsoft.com/office/powerpoint/2010/main" val="172405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4</a:t>
            </a:fld>
            <a:endParaRPr lang="en-US"/>
          </a:p>
        </p:txBody>
      </p:sp>
    </p:spTree>
    <p:extLst>
      <p:ext uri="{BB962C8B-B14F-4D97-AF65-F5344CB8AC3E}">
        <p14:creationId xmlns:p14="http://schemas.microsoft.com/office/powerpoint/2010/main" val="169903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16822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Jesus moved towards the end of His work, He made a number of “hard” sayings that caused some to walk away. These “hard” sayings still cause some to turn away from God</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6</a:t>
            </a:fld>
            <a:endParaRPr lang="en-GB"/>
          </a:p>
        </p:txBody>
      </p:sp>
    </p:spTree>
    <p:extLst>
      <p:ext uri="{BB962C8B-B14F-4D97-AF65-F5344CB8AC3E}">
        <p14:creationId xmlns:p14="http://schemas.microsoft.com/office/powerpoint/2010/main" val="313527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7</a:t>
            </a:fld>
            <a:endParaRPr lang="en-US"/>
          </a:p>
        </p:txBody>
      </p:sp>
    </p:spTree>
    <p:extLst>
      <p:ext uri="{BB962C8B-B14F-4D97-AF65-F5344CB8AC3E}">
        <p14:creationId xmlns:p14="http://schemas.microsoft.com/office/powerpoint/2010/main" val="411379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1Co 11:18 For first of all, when you come together as a church, I hear that there are divisions among you, and in part I believe it. 19 For there must also be factions among you, that those who are approved may be recognized among you. 20 Therefore when you come together in one place, it is not to eat the Lord's Supper.</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8</a:t>
            </a:fld>
            <a:endParaRPr lang="en-US"/>
          </a:p>
        </p:txBody>
      </p:sp>
    </p:spTree>
    <p:extLst>
      <p:ext uri="{BB962C8B-B14F-4D97-AF65-F5344CB8AC3E}">
        <p14:creationId xmlns:p14="http://schemas.microsoft.com/office/powerpoint/2010/main" val="319278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1Th 5:11 ¶ Therefore comfort each other and edify one another, just as you also are doing.</a:t>
            </a:r>
          </a:p>
          <a:p>
            <a:r>
              <a:rPr lang="en-US" sz="1200" kern="1200" dirty="0" smtClean="0">
                <a:solidFill>
                  <a:srgbClr val="000000"/>
                </a:solidFill>
                <a:effectLst/>
                <a:latin typeface="Times New Roman" pitchFamily="16" charset="0"/>
                <a:ea typeface="+mn-ea"/>
                <a:cs typeface="+mn-cs"/>
              </a:rPr>
              <a:t>1Co 14:26 ¶ How is it then, brethren? Whenever you come together, each of you has a psalm, has a teaching, has a tongue, has a revelation, has an interpretation. Let all things be done for edification.</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9</a:t>
            </a:fld>
            <a:endParaRPr lang="en-US"/>
          </a:p>
        </p:txBody>
      </p:sp>
    </p:spTree>
    <p:extLst>
      <p:ext uri="{BB962C8B-B14F-4D97-AF65-F5344CB8AC3E}">
        <p14:creationId xmlns:p14="http://schemas.microsoft.com/office/powerpoint/2010/main" val="117285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Ac 2:46 So continuing daily with one accord in the temple, and breaking bread from house to house, they ate their food with gladness and simplicity of heart,</a:t>
            </a:r>
          </a:p>
          <a:p>
            <a:r>
              <a:rPr lang="en-US" sz="1200" kern="1200" dirty="0" smtClean="0">
                <a:solidFill>
                  <a:srgbClr val="000000"/>
                </a:solidFill>
                <a:effectLst/>
                <a:latin typeface="Times New Roman" pitchFamily="16" charset="0"/>
                <a:ea typeface="+mn-ea"/>
                <a:cs typeface="+mn-cs"/>
              </a:rPr>
              <a:t> 1Jo 3:10 In this the children of God and the children of the devil are manifest: Whoever does not practice righteousness is not of God, nor is he who does not love his brother.</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10</a:t>
            </a:fld>
            <a:endParaRPr lang="en-US"/>
          </a:p>
        </p:txBody>
      </p:sp>
    </p:spTree>
    <p:extLst>
      <p:ext uri="{BB962C8B-B14F-4D97-AF65-F5344CB8AC3E}">
        <p14:creationId xmlns:p14="http://schemas.microsoft.com/office/powerpoint/2010/main" val="42281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Ac 2:46 So continuing daily with one accord in the temple, and breaking bread from house to house, they ate their food with gladness and simplicity of heart,</a:t>
            </a:r>
          </a:p>
          <a:p>
            <a:r>
              <a:rPr lang="en-US" sz="1200" kern="1200" dirty="0" smtClean="0">
                <a:solidFill>
                  <a:srgbClr val="000000"/>
                </a:solidFill>
                <a:effectLst/>
                <a:latin typeface="Times New Roman" pitchFamily="16" charset="0"/>
                <a:ea typeface="+mn-ea"/>
                <a:cs typeface="+mn-cs"/>
              </a:rPr>
              <a:t> 1Jo 3:10 In this the children of God and the children of the devil are manifest: Whoever does not practice righteousness is not of God, nor is he who does not love his brother.</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11</a:t>
            </a:fld>
            <a:endParaRPr lang="en-US"/>
          </a:p>
        </p:txBody>
      </p:sp>
    </p:spTree>
    <p:extLst>
      <p:ext uri="{BB962C8B-B14F-4D97-AF65-F5344CB8AC3E}">
        <p14:creationId xmlns:p14="http://schemas.microsoft.com/office/powerpoint/2010/main" val="397879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227090460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42596846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8815144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6452268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40763523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8839958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6243359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39916110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99816149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155476364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124983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56814181"/>
      </p:ext>
    </p:extLst>
  </p:cSld>
  <p:clrMap bg1="dk1" tx1="lt1" bg2="dk2" tx2="lt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d/d5/Mt._Hood_%288081466807%29.jpg/1920px-Mt._Hood_%28808146680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4850"/>
            <a:ext cx="9487168" cy="63198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143000" y="0"/>
            <a:ext cx="6858000" cy="1371600"/>
          </a:xfrm>
        </p:spPr>
        <p:txBody>
          <a:bodyPr>
            <a:noAutofit/>
          </a:bodyPr>
          <a:lstStyle/>
          <a:p>
            <a:pPr algn="ctr"/>
            <a:r>
              <a:rPr lang="en-US" sz="7200" dirty="0">
                <a:solidFill>
                  <a:srgbClr val="FFFF00"/>
                </a:solidFill>
                <a:effectLst>
                  <a:glow rad="101600">
                    <a:srgbClr val="040404"/>
                  </a:glow>
                  <a:innerShdw blurRad="50800" dist="25400" dir="13500000">
                    <a:prstClr val="black">
                      <a:alpha val="70000"/>
                    </a:prstClr>
                  </a:innerShdw>
                </a:effectLst>
              </a:rPr>
              <a:t>Welcome!</a:t>
            </a:r>
          </a:p>
        </p:txBody>
      </p:sp>
      <p:sp>
        <p:nvSpPr>
          <p:cNvPr id="6" name="Content Placeholder 5"/>
          <p:cNvSpPr>
            <a:spLocks noGrp="1"/>
          </p:cNvSpPr>
          <p:nvPr>
            <p:ph sz="half" idx="2"/>
          </p:nvPr>
        </p:nvSpPr>
        <p:spPr>
          <a:xfrm>
            <a:off x="628650" y="1600200"/>
            <a:ext cx="4171950" cy="2971800"/>
          </a:xfrm>
          <a:solidFill>
            <a:schemeClr val="bg2">
              <a:alpha val="0"/>
            </a:schemeClr>
          </a:solidFill>
        </p:spPr>
        <p:txBody>
          <a:bodyPr>
            <a:noAutofit/>
          </a:bodyPr>
          <a:lstStyle/>
          <a:p>
            <a:pPr marL="0" indent="0">
              <a:spcBef>
                <a:spcPts val="0"/>
              </a:spcBef>
              <a:buNone/>
            </a:pPr>
            <a:r>
              <a:rPr lang="en-US" sz="2025" b="1" dirty="0">
                <a:effectLst>
                  <a:glow rad="228600">
                    <a:srgbClr val="03080D"/>
                  </a:glow>
                </a:effectLst>
              </a:rPr>
              <a:t>Sunday</a:t>
            </a:r>
          </a:p>
          <a:p>
            <a:pPr lvl="1">
              <a:spcBef>
                <a:spcPts val="0"/>
              </a:spcBef>
              <a:buNone/>
            </a:pPr>
            <a:r>
              <a:rPr lang="en-US" sz="2025" dirty="0">
                <a:effectLst>
                  <a:glow rad="228600">
                    <a:srgbClr val="03080D"/>
                  </a:glow>
                </a:effectLst>
              </a:rPr>
              <a:t>Bible Classes	   9:30 	AM</a:t>
            </a:r>
          </a:p>
          <a:p>
            <a:pPr lvl="1">
              <a:spcBef>
                <a:spcPts val="0"/>
              </a:spcBef>
              <a:buNone/>
            </a:pPr>
            <a:r>
              <a:rPr lang="en-US" sz="2025" dirty="0">
                <a:effectLst>
                  <a:glow rad="228600">
                    <a:srgbClr val="03080D"/>
                  </a:glow>
                </a:effectLst>
              </a:rPr>
              <a:t>Worship	  	 </a:t>
            </a:r>
            <a:r>
              <a:rPr lang="en-US" sz="2025" dirty="0" smtClean="0">
                <a:effectLst>
                  <a:glow rad="228600">
                    <a:srgbClr val="03080D"/>
                  </a:glow>
                </a:effectLst>
              </a:rPr>
              <a:t>10:30 </a:t>
            </a:r>
            <a:r>
              <a:rPr lang="en-US" sz="2025" dirty="0">
                <a:effectLst>
                  <a:glow rad="228600">
                    <a:srgbClr val="03080D"/>
                  </a:glow>
                </a:effectLst>
              </a:rPr>
              <a:t>	AM</a:t>
            </a:r>
          </a:p>
          <a:p>
            <a:pPr lvl="1">
              <a:spcBef>
                <a:spcPts val="0"/>
              </a:spcBef>
              <a:buNone/>
            </a:pPr>
            <a:r>
              <a:rPr lang="en-US" sz="2025" dirty="0">
                <a:effectLst>
                  <a:glow rad="228600">
                    <a:srgbClr val="03080D"/>
                  </a:glow>
                </a:effectLst>
              </a:rPr>
              <a:t>			   	 </a:t>
            </a:r>
            <a:r>
              <a:rPr lang="en-US" sz="2025" dirty="0" smtClean="0">
                <a:effectLst>
                  <a:glow rad="228600">
                    <a:srgbClr val="03080D"/>
                  </a:glow>
                </a:effectLst>
              </a:rPr>
              <a:t>  </a:t>
            </a:r>
            <a:r>
              <a:rPr lang="en-US" sz="2025" dirty="0">
                <a:effectLst>
                  <a:glow rad="228600">
                    <a:srgbClr val="03080D"/>
                  </a:glow>
                </a:effectLst>
              </a:rPr>
              <a:t>5:30  	PM</a:t>
            </a:r>
          </a:p>
          <a:p>
            <a:pPr marL="0" indent="0">
              <a:spcBef>
                <a:spcPts val="0"/>
              </a:spcBef>
              <a:buNone/>
            </a:pPr>
            <a:r>
              <a:rPr lang="en-US" sz="2025" b="1" dirty="0">
                <a:effectLst>
                  <a:glow rad="228600">
                    <a:srgbClr val="03080D"/>
                  </a:glow>
                </a:effectLst>
              </a:rPr>
              <a:t>Wednesday</a:t>
            </a:r>
          </a:p>
          <a:p>
            <a:pPr marL="0" indent="0">
              <a:spcBef>
                <a:spcPts val="0"/>
              </a:spcBef>
              <a:buNone/>
            </a:pPr>
            <a:r>
              <a:rPr lang="en-US" sz="2025" b="1" dirty="0">
                <a:effectLst>
                  <a:glow rad="228600">
                    <a:srgbClr val="03080D"/>
                  </a:glow>
                </a:effectLst>
              </a:rPr>
              <a:t>     </a:t>
            </a:r>
            <a:r>
              <a:rPr lang="en-US" sz="2025" dirty="0">
                <a:effectLst>
                  <a:glow rad="228600">
                    <a:srgbClr val="03080D"/>
                  </a:glow>
                </a:effectLst>
              </a:rPr>
              <a:t>Bible Classes   	   7:00  	P</a:t>
            </a:r>
            <a:r>
              <a:rPr lang="en-US" sz="1950" dirty="0">
                <a:effectLst>
                  <a:glow rad="228600">
                    <a:srgbClr val="03080D"/>
                  </a:glow>
                </a:effectLst>
              </a:rPr>
              <a:t>M</a:t>
            </a:r>
          </a:p>
        </p:txBody>
      </p:sp>
      <p:sp>
        <p:nvSpPr>
          <p:cNvPr id="11" name="Content Placeholder 5"/>
          <p:cNvSpPr>
            <a:spLocks noGrp="1"/>
          </p:cNvSpPr>
          <p:nvPr>
            <p:ph sz="quarter" idx="4"/>
          </p:nvPr>
        </p:nvSpPr>
        <p:spPr>
          <a:xfrm>
            <a:off x="4972050" y="1428750"/>
            <a:ext cx="3771900" cy="3200400"/>
          </a:xfrm>
          <a:solidFill>
            <a:schemeClr val="bg2">
              <a:alpha val="0"/>
            </a:schemeClr>
          </a:solidFill>
        </p:spPr>
        <p:txBody>
          <a:bodyPr>
            <a:normAutofit/>
          </a:bodyPr>
          <a:lstStyle/>
          <a:p>
            <a:pPr marL="0" indent="0">
              <a:buNone/>
            </a:pPr>
            <a:endParaRPr lang="en-US" b="1" dirty="0">
              <a:effectLst>
                <a:glow rad="228600">
                  <a:srgbClr val="03080D"/>
                </a:glow>
              </a:effectLst>
            </a:endParaRPr>
          </a:p>
          <a:p>
            <a:pPr marL="0" indent="0" algn="ctr">
              <a:buNone/>
            </a:pPr>
            <a:r>
              <a:rPr lang="en-US" sz="2475" b="1" dirty="0">
                <a:effectLst>
                  <a:glow rad="228600">
                    <a:srgbClr val="03080D"/>
                  </a:glow>
                </a:effectLst>
              </a:rPr>
              <a:t>Bibles and copies of sermons are available</a:t>
            </a:r>
          </a:p>
          <a:p>
            <a:pPr marL="0" indent="0" algn="ctr">
              <a:buNone/>
            </a:pPr>
            <a:endParaRPr lang="en-US" sz="2475" b="1" dirty="0">
              <a:effectLst>
                <a:glow rad="228600">
                  <a:srgbClr val="03080D"/>
                </a:glow>
              </a:effectLst>
            </a:endParaRPr>
          </a:p>
          <a:p>
            <a:pPr marL="0" indent="0" algn="ctr">
              <a:buNone/>
            </a:pPr>
            <a:r>
              <a:rPr lang="en-US" sz="2475" b="1" dirty="0">
                <a:effectLst>
                  <a:glow rad="228600">
                    <a:srgbClr val="03080D"/>
                  </a:glow>
                </a:effectLst>
              </a:rPr>
              <a:t>Please silence your cell phones</a:t>
            </a:r>
            <a:endParaRPr lang="en-US" sz="2475" dirty="0">
              <a:effectLst>
                <a:glow rad="228600">
                  <a:srgbClr val="03080D"/>
                </a:glow>
              </a:effectLst>
            </a:endParaRPr>
          </a:p>
        </p:txBody>
      </p:sp>
      <p:sp>
        <p:nvSpPr>
          <p:cNvPr id="2" name="Rectangle 1"/>
          <p:cNvSpPr/>
          <p:nvPr/>
        </p:nvSpPr>
        <p:spPr>
          <a:xfrm>
            <a:off x="1575204" y="4392438"/>
            <a:ext cx="6109686" cy="594393"/>
          </a:xfrm>
          <a:prstGeom prst="rect">
            <a:avLst/>
          </a:prstGeom>
        </p:spPr>
        <p:txBody>
          <a:bodyPr wrap="none">
            <a:spAutoFit/>
          </a:bodyPr>
          <a:lstStyle/>
          <a:p>
            <a:pPr algn="ctr"/>
            <a:r>
              <a:rPr lang="en-US" sz="3750" b="1" dirty="0">
                <a:solidFill>
                  <a:schemeClr val="tx1"/>
                </a:solidFill>
                <a:effectLst>
                  <a:glow rad="228600">
                    <a:srgbClr val="03080D"/>
                  </a:glow>
                </a:effectLst>
                <a:latin typeface="Calibri Light" panose="020F0302020204030204" pitchFamily="34" charset="0"/>
                <a:cs typeface="Calibri Light" panose="020F0302020204030204" pitchFamily="34" charset="0"/>
              </a:rPr>
              <a:t>www.SunsetChurchofChrist.net</a:t>
            </a:r>
            <a:endParaRPr lang="en-US" sz="3750" dirty="0">
              <a:solidFill>
                <a:schemeClr val="tx1"/>
              </a:solidFill>
              <a:effectLst>
                <a:glow rad="228600">
                  <a:srgbClr val="03080D"/>
                </a:glo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4556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400" dirty="0" smtClean="0">
                <a:effectLst>
                  <a:glow rad="228600">
                    <a:srgbClr val="000000"/>
                  </a:glow>
                </a:effectLst>
              </a:rPr>
              <a:t>1) The assembly of the saints</a:t>
            </a:r>
          </a:p>
          <a:p>
            <a:pPr marL="0" indent="0" algn="just">
              <a:buNone/>
            </a:pPr>
            <a:endParaRPr lang="en-US" sz="2000" dirty="0">
              <a:effectLst>
                <a:glow rad="228600">
                  <a:srgbClr val="000000"/>
                </a:glow>
              </a:effectLst>
            </a:endParaRPr>
          </a:p>
          <a:p>
            <a:pPr marL="0" indent="0" algn="just">
              <a:buNone/>
            </a:pPr>
            <a:r>
              <a:rPr lang="en-US" sz="3400" dirty="0" smtClean="0">
                <a:effectLst>
                  <a:glow rad="228600">
                    <a:srgbClr val="000000"/>
                  </a:glow>
                </a:effectLst>
              </a:rPr>
              <a:t>2) Participation in edification</a:t>
            </a:r>
          </a:p>
          <a:p>
            <a:pPr marL="0" indent="0" algn="just">
              <a:buNone/>
            </a:pPr>
            <a:endParaRPr lang="en-US" sz="2000" dirty="0">
              <a:effectLst>
                <a:glow rad="228600">
                  <a:srgbClr val="000000"/>
                </a:glow>
              </a:effectLst>
            </a:endParaRPr>
          </a:p>
          <a:p>
            <a:pPr marL="0" indent="0" algn="just">
              <a:buNone/>
            </a:pPr>
            <a:r>
              <a:rPr lang="en-US" sz="3400" dirty="0" smtClean="0">
                <a:effectLst>
                  <a:glow rad="228600">
                    <a:srgbClr val="000000"/>
                  </a:glow>
                </a:effectLst>
              </a:rPr>
              <a:t>3) Personal engagement</a:t>
            </a:r>
          </a:p>
          <a:p>
            <a:pPr marL="0" indent="0" algn="just">
              <a:buNone/>
            </a:pPr>
            <a:r>
              <a:rPr lang="en-US" sz="3400" dirty="0">
                <a:effectLst>
                  <a:glow rad="228600">
                    <a:srgbClr val="000000"/>
                  </a:glow>
                </a:effectLst>
              </a:rPr>
              <a:t>	</a:t>
            </a:r>
            <a:r>
              <a:rPr lang="en-US" sz="3400" dirty="0" smtClean="0">
                <a:effectLst>
                  <a:glow rad="228600">
                    <a:srgbClr val="000000"/>
                  </a:glow>
                </a:effectLst>
              </a:rPr>
              <a:t>- House to house (Acts 2:46)</a:t>
            </a:r>
          </a:p>
          <a:p>
            <a:pPr marL="0" indent="0" algn="just">
              <a:buNone/>
            </a:pPr>
            <a:r>
              <a:rPr lang="en-US" sz="3400" dirty="0">
                <a:effectLst>
                  <a:glow rad="228600">
                    <a:srgbClr val="000000"/>
                  </a:glow>
                </a:effectLst>
              </a:rPr>
              <a:t>	</a:t>
            </a:r>
            <a:r>
              <a:rPr lang="en-US" sz="3400" dirty="0" smtClean="0">
                <a:effectLst>
                  <a:glow rad="228600">
                    <a:srgbClr val="000000"/>
                  </a:glow>
                </a:effectLst>
              </a:rPr>
              <a:t>- Sinful to ignore (1 John 3:10)</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Expectations of Membership</a:t>
            </a:r>
            <a:endParaRPr lang="en-US" sz="6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50629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Effect transition="in" filter="fade">
                                      <p:cBhvr>
                                        <p:cTn id="7" dur="500"/>
                                        <p:tgtEl>
                                          <p:spTgt spid="307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6" end="6"/>
                                            </p:txEl>
                                          </p:spTgt>
                                        </p:tgtEl>
                                        <p:attrNameLst>
                                          <p:attrName>style.visibility</p:attrName>
                                        </p:attrNameLst>
                                      </p:cBhvr>
                                      <p:to>
                                        <p:strVal val="visible"/>
                                      </p:to>
                                    </p:set>
                                    <p:animEffect transition="in" filter="fade">
                                      <p:cBhvr>
                                        <p:cTn id="12"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400" dirty="0" smtClean="0">
                <a:solidFill>
                  <a:srgbClr val="FFFF00"/>
                </a:solidFill>
                <a:effectLst>
                  <a:glow rad="228600">
                    <a:srgbClr val="000000"/>
                  </a:glow>
                </a:effectLst>
              </a:rPr>
              <a:t>1) The assembly of the </a:t>
            </a:r>
            <a:r>
              <a:rPr lang="en-US" sz="3400" dirty="0" smtClean="0">
                <a:solidFill>
                  <a:srgbClr val="FFFF00"/>
                </a:solidFill>
                <a:effectLst>
                  <a:glow rad="228600">
                    <a:srgbClr val="000000"/>
                  </a:glow>
                </a:effectLst>
              </a:rPr>
              <a:t>saints</a:t>
            </a:r>
          </a:p>
          <a:p>
            <a:pPr marL="0" indent="0" algn="just">
              <a:buNone/>
            </a:pPr>
            <a:endParaRPr lang="en-US" sz="3400" dirty="0">
              <a:solidFill>
                <a:srgbClr val="FFFF00"/>
              </a:solidFill>
              <a:effectLst>
                <a:glow rad="228600">
                  <a:srgbClr val="000000"/>
                </a:glow>
              </a:effectLst>
            </a:endParaRPr>
          </a:p>
          <a:p>
            <a:pPr marL="0" indent="0" algn="just">
              <a:buNone/>
            </a:pPr>
            <a:r>
              <a:rPr lang="en-US" sz="3400" dirty="0">
                <a:effectLst>
                  <a:glow rad="228600">
                    <a:srgbClr val="000000"/>
                  </a:glow>
                </a:effectLst>
              </a:rPr>
              <a:t>2) Participation in edification</a:t>
            </a:r>
          </a:p>
          <a:p>
            <a:pPr marL="0" indent="0" algn="just">
              <a:buNone/>
            </a:pPr>
            <a:endParaRPr lang="en-US" sz="2000" dirty="0">
              <a:effectLst>
                <a:glow rad="228600">
                  <a:srgbClr val="000000"/>
                </a:glow>
              </a:effectLst>
            </a:endParaRPr>
          </a:p>
          <a:p>
            <a:pPr marL="0" indent="0" algn="just">
              <a:buNone/>
            </a:pPr>
            <a:r>
              <a:rPr lang="en-US" sz="3400" dirty="0">
                <a:effectLst>
                  <a:glow rad="228600">
                    <a:srgbClr val="000000"/>
                  </a:glow>
                </a:effectLst>
              </a:rPr>
              <a:t>3) Personal engagement</a:t>
            </a:r>
          </a:p>
          <a:p>
            <a:pPr marL="0" indent="0" algn="just">
              <a:buNone/>
            </a:pP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Expectations of Membership</a:t>
            </a:r>
            <a:endParaRPr lang="en-US" sz="6000" dirty="0">
              <a:effectLst>
                <a:glow rad="228600">
                  <a:srgbClr val="030400"/>
                </a:glow>
                <a:outerShdw blurRad="50800" dist="63500" dir="2700000" algn="tl" rotWithShape="0">
                  <a:srgbClr val="000000">
                    <a:alpha val="48000"/>
                  </a:srgbClr>
                </a:outerShdw>
              </a:effectLst>
              <a:latin typeface="+mn-lt"/>
            </a:endParaRPr>
          </a:p>
        </p:txBody>
      </p:sp>
      <p:sp>
        <p:nvSpPr>
          <p:cNvPr id="2" name="Rounded Rectangle 1"/>
          <p:cNvSpPr/>
          <p:nvPr/>
        </p:nvSpPr>
        <p:spPr>
          <a:xfrm>
            <a:off x="914400" y="1885950"/>
            <a:ext cx="7620000" cy="2971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Is missing an assembly “forsaking” it?</a:t>
            </a:r>
          </a:p>
          <a:p>
            <a:pPr algn="ct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Is there a time when I am </a:t>
            </a:r>
            <a:endPar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permitted </a:t>
            </a: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to miss the assembly?</a:t>
            </a: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27486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384" y="1759458"/>
            <a:ext cx="4557616" cy="3380232"/>
          </a:xfrm>
          <a:prstGeom prst="rect">
            <a:avLst/>
          </a:prstGeom>
        </p:spPr>
      </p:pic>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a:effectLst>
                  <a:glow rad="228600">
                    <a:srgbClr val="000000"/>
                  </a:glow>
                </a:effectLst>
              </a:rPr>
              <a:t>Luke 14:5</a:t>
            </a:r>
          </a:p>
          <a:p>
            <a:pPr marL="0" indent="0" algn="just">
              <a:buNone/>
            </a:pPr>
            <a:r>
              <a:rPr lang="en-US" sz="3300" dirty="0" smtClean="0">
                <a:effectLst>
                  <a:glow rad="228600">
                    <a:srgbClr val="000000"/>
                  </a:glow>
                </a:effectLst>
              </a:rPr>
              <a:t>Acts 27:33</a:t>
            </a:r>
          </a:p>
          <a:p>
            <a:pPr marL="0" indent="0" algn="just">
              <a:buNone/>
            </a:pPr>
            <a:r>
              <a:rPr lang="en-US" sz="3300" dirty="0">
                <a:effectLst>
                  <a:glow rad="228600">
                    <a:srgbClr val="000000"/>
                  </a:glow>
                </a:effectLst>
              </a:rPr>
              <a:t>	</a:t>
            </a:r>
            <a:r>
              <a:rPr lang="en-US" sz="3300" dirty="0" smtClean="0">
                <a:effectLst>
                  <a:glow rad="228600">
                    <a:srgbClr val="000000"/>
                  </a:glow>
                </a:effectLst>
              </a:rPr>
              <a:t>Missing because of circumstances</a:t>
            </a:r>
          </a:p>
          <a:p>
            <a:pPr marL="0" indent="0" algn="just">
              <a:buNone/>
            </a:pPr>
            <a:r>
              <a:rPr lang="en-US" sz="3300" dirty="0">
                <a:effectLst>
                  <a:glow rad="228600">
                    <a:srgbClr val="000000"/>
                  </a:glow>
                </a:effectLst>
              </a:rPr>
              <a:t>	</a:t>
            </a:r>
            <a:r>
              <a:rPr lang="en-US" sz="3300" dirty="0" smtClean="0">
                <a:effectLst>
                  <a:glow rad="228600">
                    <a:srgbClr val="000000"/>
                  </a:glow>
                </a:effectLst>
              </a:rPr>
              <a:t>Missing because of work</a:t>
            </a:r>
          </a:p>
          <a:p>
            <a:pPr marL="0" indent="0" algn="just">
              <a:buNone/>
            </a:pPr>
            <a:r>
              <a:rPr lang="en-US" sz="3300" dirty="0">
                <a:effectLst>
                  <a:glow rad="228600">
                    <a:srgbClr val="000000"/>
                  </a:glow>
                </a:effectLst>
              </a:rPr>
              <a:t>	</a:t>
            </a:r>
            <a:r>
              <a:rPr lang="en-US" sz="3300" dirty="0" smtClean="0">
                <a:effectLst>
                  <a:glow rad="228600">
                    <a:srgbClr val="000000"/>
                  </a:glow>
                </a:effectLst>
              </a:rPr>
              <a:t>Missing because of </a:t>
            </a:r>
            <a:r>
              <a:rPr lang="en-US" sz="3300" dirty="0" smtClean="0">
                <a:effectLst>
                  <a:glow rad="228600">
                    <a:srgbClr val="000000"/>
                  </a:glow>
                </a:effectLst>
              </a:rPr>
              <a:t>sickness (giving, hurting)</a:t>
            </a:r>
          </a:p>
          <a:p>
            <a:pPr marL="0" indent="0" algn="just">
              <a:buNone/>
            </a:pPr>
            <a:r>
              <a:rPr lang="en-US" sz="3300" dirty="0" smtClean="0">
                <a:effectLst>
                  <a:glow rad="228600">
                    <a:srgbClr val="000000"/>
                  </a:glow>
                </a:effectLst>
              </a:rPr>
              <a:t>		…..Is not forsaking the assembly</a:t>
            </a:r>
            <a:endParaRPr lang="en-US" sz="33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Missing the Assembly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115058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5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500"/>
                                        <p:tgtEl>
                                          <p:spTgt spid="30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5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smtClean="0">
                <a:effectLst>
                  <a:glow rad="228600">
                    <a:srgbClr val="000000"/>
                  </a:glow>
                </a:effectLst>
              </a:rPr>
              <a:t>“</a:t>
            </a:r>
            <a:r>
              <a:rPr lang="en-US" sz="3300" i="1" dirty="0" smtClean="0">
                <a:effectLst>
                  <a:glow rad="228600">
                    <a:srgbClr val="000000"/>
                  </a:glow>
                </a:effectLst>
              </a:rPr>
              <a:t>My God, My God, why have you forsaken me</a:t>
            </a:r>
            <a:r>
              <a:rPr lang="en-US" sz="3300" dirty="0" smtClean="0">
                <a:effectLst>
                  <a:glow rad="228600">
                    <a:srgbClr val="000000"/>
                  </a:glow>
                </a:effectLst>
              </a:rPr>
              <a:t>?”</a:t>
            </a:r>
          </a:p>
          <a:p>
            <a:pPr marL="0" indent="0" algn="just">
              <a:buNone/>
            </a:pPr>
            <a:r>
              <a:rPr lang="en-US" sz="3300" dirty="0" smtClean="0">
                <a:effectLst>
                  <a:glow rad="228600">
                    <a:srgbClr val="000000"/>
                  </a:glow>
                </a:effectLst>
              </a:rPr>
              <a:t>   Forsake: to be absent </a:t>
            </a:r>
            <a:r>
              <a:rPr lang="en-US" sz="3300" i="1" dirty="0" smtClean="0">
                <a:effectLst>
                  <a:glow rad="228600">
                    <a:srgbClr val="000000"/>
                  </a:glow>
                </a:effectLst>
              </a:rPr>
              <a:t>in that moment</a:t>
            </a:r>
            <a:r>
              <a:rPr lang="en-US" sz="3300" dirty="0" smtClean="0">
                <a:effectLst>
                  <a:glow rad="228600">
                    <a:srgbClr val="000000"/>
                  </a:glow>
                </a:effectLst>
              </a:rPr>
              <a:t> by choice</a:t>
            </a:r>
          </a:p>
          <a:p>
            <a:pPr marL="0" indent="0" algn="just">
              <a:buNone/>
            </a:pPr>
            <a:r>
              <a:rPr lang="en-US" sz="3300" dirty="0">
                <a:effectLst>
                  <a:glow rad="228600">
                    <a:srgbClr val="000000"/>
                  </a:glow>
                </a:effectLst>
              </a:rPr>
              <a:t> </a:t>
            </a:r>
            <a:r>
              <a:rPr lang="en-US" sz="3300" dirty="0" smtClean="0">
                <a:effectLst>
                  <a:glow rad="228600">
                    <a:srgbClr val="000000"/>
                  </a:glow>
                </a:effectLst>
              </a:rPr>
              <a:t>  We can forsake the assembly missing it once</a:t>
            </a:r>
          </a:p>
          <a:p>
            <a:pPr marL="0" indent="0" algn="just">
              <a:buNone/>
            </a:pPr>
            <a:endParaRPr lang="en-US" sz="3300" dirty="0" smtClean="0">
              <a:effectLst>
                <a:glow rad="228600">
                  <a:srgbClr val="000000"/>
                </a:glow>
              </a:effectLst>
            </a:endParaRPr>
          </a:p>
          <a:p>
            <a:pPr marL="0" indent="0" algn="just">
              <a:buNone/>
            </a:pPr>
            <a:r>
              <a:rPr lang="en-US" sz="3300" dirty="0" smtClean="0">
                <a:effectLst>
                  <a:glow rad="228600">
                    <a:srgbClr val="000000"/>
                  </a:glow>
                </a:effectLst>
              </a:rPr>
              <a:t>“</a:t>
            </a:r>
            <a:r>
              <a:rPr lang="en-US" sz="3300" i="1" dirty="0" smtClean="0">
                <a:effectLst>
                  <a:glow rad="228600">
                    <a:srgbClr val="000000"/>
                  </a:glow>
                </a:effectLst>
              </a:rPr>
              <a:t>Seek first the kingdom of God</a:t>
            </a:r>
            <a:r>
              <a:rPr lang="en-US" sz="3300" dirty="0" smtClean="0">
                <a:effectLst>
                  <a:glow rad="228600">
                    <a:srgbClr val="000000"/>
                  </a:glow>
                </a:effectLst>
              </a:rPr>
              <a:t>”</a:t>
            </a:r>
          </a:p>
          <a:p>
            <a:pPr marL="0" indent="0" algn="just">
              <a:buNone/>
            </a:pPr>
            <a:r>
              <a:rPr lang="en-US" sz="3300" dirty="0" smtClean="0">
                <a:effectLst>
                  <a:glow rad="228600">
                    <a:srgbClr val="000000"/>
                  </a:glow>
                </a:effectLst>
              </a:rPr>
              <a:t>   If we choose to be elsewhere, is it first?</a:t>
            </a:r>
            <a:endParaRPr lang="en-US" sz="3300" dirty="0" smtClean="0">
              <a:effectLst>
                <a:glow rad="228600">
                  <a:srgbClr val="000000"/>
                </a:glow>
              </a:effectLst>
            </a:endParaRPr>
          </a:p>
          <a:p>
            <a:pPr marL="0" indent="0" algn="just">
              <a:buNone/>
            </a:pPr>
            <a:endParaRPr lang="en-US" sz="33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Forsaking the </a:t>
            </a:r>
            <a:r>
              <a:rPr lang="en-US" sz="7000" dirty="0" smtClean="0">
                <a:effectLst>
                  <a:glow rad="228600">
                    <a:srgbClr val="030400"/>
                  </a:glow>
                  <a:outerShdw blurRad="50800" dist="63500" dir="2700000" algn="tl" rotWithShape="0">
                    <a:srgbClr val="000000">
                      <a:alpha val="48000"/>
                    </a:srgbClr>
                  </a:outerShdw>
                </a:effectLst>
                <a:latin typeface="+mn-lt"/>
              </a:rPr>
              <a:t>Assembly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960344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smtClean="0">
                <a:effectLst>
                  <a:glow rad="228600">
                    <a:srgbClr val="000000"/>
                  </a:glow>
                </a:effectLst>
              </a:rPr>
              <a:t>Am I missing the assembly for fear?</a:t>
            </a:r>
          </a:p>
          <a:p>
            <a:pPr marL="0" indent="0" algn="just">
              <a:buNone/>
            </a:pPr>
            <a:r>
              <a:rPr lang="en-US" sz="3300" dirty="0">
                <a:effectLst>
                  <a:glow rad="228600">
                    <a:srgbClr val="000000"/>
                  </a:glow>
                </a:effectLst>
              </a:rPr>
              <a:t>	</a:t>
            </a:r>
            <a:r>
              <a:rPr lang="en-US" sz="3300" dirty="0" smtClean="0">
                <a:effectLst>
                  <a:glow rad="228600">
                    <a:srgbClr val="000000"/>
                  </a:glow>
                </a:effectLst>
              </a:rPr>
              <a:t>- </a:t>
            </a:r>
            <a:r>
              <a:rPr lang="en-US" sz="3300" i="1" dirty="0" smtClean="0">
                <a:effectLst>
                  <a:glow rad="228600">
                    <a:srgbClr val="000000"/>
                  </a:glow>
                </a:effectLst>
              </a:rPr>
              <a:t>Chance</a:t>
            </a:r>
            <a:r>
              <a:rPr lang="en-US" sz="3300" dirty="0" smtClean="0">
                <a:effectLst>
                  <a:glow rad="228600">
                    <a:srgbClr val="000000"/>
                  </a:glow>
                </a:effectLst>
              </a:rPr>
              <a:t> of </a:t>
            </a:r>
            <a:r>
              <a:rPr lang="en-US" sz="3300" dirty="0" smtClean="0">
                <a:effectLst>
                  <a:glow rad="228600">
                    <a:srgbClr val="000000"/>
                  </a:glow>
                </a:effectLst>
              </a:rPr>
              <a:t>a </a:t>
            </a:r>
            <a:r>
              <a:rPr lang="en-US" sz="3300" dirty="0" smtClean="0">
                <a:effectLst>
                  <a:glow rad="228600">
                    <a:srgbClr val="000000"/>
                  </a:glow>
                </a:effectLst>
              </a:rPr>
              <a:t>car crash </a:t>
            </a:r>
            <a:endParaRPr lang="en-US" sz="3300" dirty="0" smtClean="0">
              <a:effectLst>
                <a:glow rad="228600">
                  <a:srgbClr val="000000"/>
                </a:glow>
              </a:effectLst>
            </a:endParaRPr>
          </a:p>
          <a:p>
            <a:pPr marL="0" indent="0" algn="just">
              <a:buNone/>
            </a:pPr>
            <a:r>
              <a:rPr lang="en-US" sz="3300" dirty="0">
                <a:effectLst>
                  <a:glow rad="228600">
                    <a:srgbClr val="000000"/>
                  </a:glow>
                </a:effectLst>
              </a:rPr>
              <a:t>	</a:t>
            </a:r>
            <a:r>
              <a:rPr lang="en-US" sz="3300" dirty="0" smtClean="0">
                <a:effectLst>
                  <a:glow rad="228600">
                    <a:srgbClr val="000000"/>
                  </a:glow>
                </a:effectLst>
              </a:rPr>
              <a:t>- </a:t>
            </a:r>
            <a:r>
              <a:rPr lang="en-US" sz="3300" i="1" dirty="0" smtClean="0">
                <a:effectLst>
                  <a:glow rad="228600">
                    <a:srgbClr val="000000"/>
                  </a:glow>
                </a:effectLst>
              </a:rPr>
              <a:t>Chance</a:t>
            </a:r>
            <a:r>
              <a:rPr lang="en-US" sz="3300" dirty="0" smtClean="0">
                <a:effectLst>
                  <a:glow rad="228600">
                    <a:srgbClr val="000000"/>
                  </a:glow>
                </a:effectLst>
              </a:rPr>
              <a:t> of </a:t>
            </a:r>
            <a:r>
              <a:rPr lang="en-US" sz="3300" dirty="0" smtClean="0">
                <a:effectLst>
                  <a:glow rad="228600">
                    <a:srgbClr val="000000"/>
                  </a:glow>
                </a:effectLst>
              </a:rPr>
              <a:t>violence</a:t>
            </a:r>
          </a:p>
          <a:p>
            <a:pPr marL="0" indent="0" algn="just">
              <a:buNone/>
            </a:pPr>
            <a:r>
              <a:rPr lang="en-US" sz="3300" dirty="0">
                <a:effectLst>
                  <a:glow rad="228600">
                    <a:srgbClr val="000000"/>
                  </a:glow>
                </a:effectLst>
              </a:rPr>
              <a:t>	</a:t>
            </a:r>
            <a:r>
              <a:rPr lang="en-US" sz="3300" dirty="0" smtClean="0">
                <a:effectLst>
                  <a:glow rad="228600">
                    <a:srgbClr val="000000"/>
                  </a:glow>
                </a:effectLst>
              </a:rPr>
              <a:t>- </a:t>
            </a:r>
            <a:r>
              <a:rPr lang="en-US" sz="3300" i="1" dirty="0" smtClean="0">
                <a:effectLst>
                  <a:glow rad="228600">
                    <a:srgbClr val="000000"/>
                  </a:glow>
                </a:effectLst>
              </a:rPr>
              <a:t>Chance</a:t>
            </a:r>
            <a:r>
              <a:rPr lang="en-US" sz="3300" dirty="0" smtClean="0">
                <a:effectLst>
                  <a:glow rad="228600">
                    <a:srgbClr val="000000"/>
                  </a:glow>
                </a:effectLst>
              </a:rPr>
              <a:t> of getting sick</a:t>
            </a:r>
          </a:p>
          <a:p>
            <a:pPr marL="0" indent="0" algn="just">
              <a:buNone/>
            </a:pPr>
            <a:r>
              <a:rPr lang="en-US" sz="3300" dirty="0" smtClean="0">
                <a:effectLst>
                  <a:glow rad="228600">
                    <a:srgbClr val="000000"/>
                  </a:glow>
                </a:effectLst>
              </a:rPr>
              <a:t>   Don’t let the world tell you how to be faithful</a:t>
            </a: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The Fine Line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077528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smtClean="0">
                <a:effectLst>
                  <a:glow rad="228600">
                    <a:srgbClr val="000000"/>
                  </a:glow>
                </a:effectLst>
              </a:rPr>
              <a:t>Am I missing the assembly for fear?</a:t>
            </a:r>
          </a:p>
          <a:p>
            <a:pPr marL="0" indent="0" algn="just">
              <a:buNone/>
            </a:pPr>
            <a:endParaRPr lang="en-US" sz="3300" dirty="0" smtClean="0">
              <a:effectLst>
                <a:glow rad="228600">
                  <a:srgbClr val="000000"/>
                </a:glow>
              </a:effectLst>
            </a:endParaRPr>
          </a:p>
          <a:p>
            <a:pPr marL="0" indent="0" algn="just">
              <a:buNone/>
            </a:pPr>
            <a:r>
              <a:rPr lang="en-US" sz="3300" dirty="0" smtClean="0">
                <a:effectLst>
                  <a:glow rad="228600">
                    <a:srgbClr val="000000"/>
                  </a:glow>
                </a:effectLst>
              </a:rPr>
              <a:t>Am I missing the assembly when:</a:t>
            </a:r>
          </a:p>
          <a:p>
            <a:pPr marL="0" indent="0" algn="just">
              <a:buNone/>
            </a:pPr>
            <a:r>
              <a:rPr lang="en-US" sz="3300" dirty="0">
                <a:effectLst>
                  <a:glow rad="228600">
                    <a:srgbClr val="000000"/>
                  </a:glow>
                </a:effectLst>
              </a:rPr>
              <a:t>	</a:t>
            </a:r>
            <a:r>
              <a:rPr lang="en-US" sz="3300" dirty="0" smtClean="0">
                <a:effectLst>
                  <a:glow rad="228600">
                    <a:srgbClr val="000000"/>
                  </a:glow>
                </a:effectLst>
              </a:rPr>
              <a:t>I would not miss work</a:t>
            </a:r>
          </a:p>
          <a:p>
            <a:pPr marL="0" indent="0" algn="just">
              <a:buNone/>
            </a:pPr>
            <a:r>
              <a:rPr lang="en-US" sz="3300" dirty="0">
                <a:effectLst>
                  <a:glow rad="228600">
                    <a:srgbClr val="000000"/>
                  </a:glow>
                </a:effectLst>
              </a:rPr>
              <a:t>	</a:t>
            </a:r>
            <a:r>
              <a:rPr lang="en-US" sz="3300" dirty="0" smtClean="0">
                <a:effectLst>
                  <a:glow rad="228600">
                    <a:srgbClr val="000000"/>
                  </a:glow>
                </a:effectLst>
              </a:rPr>
              <a:t>I would not miss recreation</a:t>
            </a:r>
          </a:p>
          <a:p>
            <a:pPr marL="0" indent="0" algn="just">
              <a:buNone/>
            </a:pPr>
            <a:r>
              <a:rPr lang="en-US" sz="3300" dirty="0">
                <a:effectLst>
                  <a:glow rad="228600">
                    <a:srgbClr val="000000"/>
                  </a:glow>
                </a:effectLst>
              </a:rPr>
              <a:t>	</a:t>
            </a:r>
            <a:r>
              <a:rPr lang="en-US" sz="3300" dirty="0" smtClean="0">
                <a:effectLst>
                  <a:glow rad="228600">
                    <a:srgbClr val="000000"/>
                  </a:glow>
                </a:effectLst>
              </a:rPr>
              <a:t>I would not miss another opportunity</a:t>
            </a:r>
            <a:endParaRPr lang="en-US" sz="33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The Fine Line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4041358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fade">
                                      <p:cBhvr>
                                        <p:cTn id="12" dur="5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fade">
                                      <p:cBhvr>
                                        <p:cTn id="1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smtClean="0">
                <a:effectLst>
                  <a:glow rad="228600">
                    <a:srgbClr val="000000"/>
                  </a:glow>
                </a:effectLst>
              </a:rPr>
              <a:t>Am I missing the assembly for fear?</a:t>
            </a:r>
          </a:p>
          <a:p>
            <a:pPr marL="0" indent="0" algn="just">
              <a:buNone/>
            </a:pPr>
            <a:endParaRPr lang="en-US" sz="3300" dirty="0" smtClean="0">
              <a:effectLst>
                <a:glow rad="228600">
                  <a:srgbClr val="000000"/>
                </a:glow>
              </a:effectLst>
            </a:endParaRPr>
          </a:p>
          <a:p>
            <a:pPr marL="0" indent="0" algn="just">
              <a:buNone/>
            </a:pPr>
            <a:r>
              <a:rPr lang="en-US" sz="3300" dirty="0" smtClean="0">
                <a:effectLst>
                  <a:glow rad="228600">
                    <a:srgbClr val="000000"/>
                  </a:glow>
                </a:effectLst>
              </a:rPr>
              <a:t>Am I missing the assembly when:</a:t>
            </a:r>
          </a:p>
          <a:p>
            <a:pPr marL="0" indent="0" algn="just">
              <a:buNone/>
            </a:pPr>
            <a:endParaRPr lang="en-US" sz="3300" dirty="0" smtClean="0">
              <a:effectLst>
                <a:glow rad="228600">
                  <a:srgbClr val="000000"/>
                </a:glow>
              </a:effectLst>
            </a:endParaRPr>
          </a:p>
          <a:p>
            <a:pPr marL="0" indent="0" algn="just">
              <a:buNone/>
            </a:pPr>
            <a:r>
              <a:rPr lang="en-US" sz="3300" dirty="0" smtClean="0">
                <a:effectLst>
                  <a:glow rad="228600">
                    <a:srgbClr val="000000"/>
                  </a:glow>
                </a:effectLst>
              </a:rPr>
              <a:t>It is a matter of discernment</a:t>
            </a:r>
            <a:endParaRPr lang="en-US" sz="3300" dirty="0" smtClean="0">
              <a:effectLst>
                <a:glow rad="228600">
                  <a:srgbClr val="000000"/>
                </a:glow>
              </a:effectLst>
            </a:endParaRPr>
          </a:p>
          <a:p>
            <a:pPr marL="0" indent="0" algn="just">
              <a:buNone/>
            </a:pPr>
            <a:endParaRPr lang="en-US" sz="33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The Fine Line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4857781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smtClean="0">
                <a:effectLst>
                  <a:glow rad="228600">
                    <a:srgbClr val="000000"/>
                  </a:glow>
                </a:effectLst>
              </a:rPr>
              <a:t>What if I constantly have reasons not to attend?</a:t>
            </a:r>
          </a:p>
          <a:p>
            <a:pPr marL="0" indent="0" algn="just">
              <a:buNone/>
            </a:pPr>
            <a:r>
              <a:rPr lang="en-US" sz="3300" dirty="0">
                <a:effectLst>
                  <a:glow rad="228600">
                    <a:srgbClr val="000000"/>
                  </a:glow>
                </a:effectLst>
              </a:rPr>
              <a:t>	</a:t>
            </a:r>
            <a:r>
              <a:rPr lang="en-US" sz="3300" dirty="0" smtClean="0">
                <a:effectLst>
                  <a:glow rad="228600">
                    <a:srgbClr val="000000"/>
                  </a:glow>
                </a:effectLst>
              </a:rPr>
              <a:t>If your cow keeps falling in the ditch:</a:t>
            </a:r>
          </a:p>
          <a:p>
            <a:pPr marL="0" indent="0" algn="just">
              <a:buNone/>
            </a:pPr>
            <a:r>
              <a:rPr lang="en-US" sz="3300" dirty="0">
                <a:effectLst>
                  <a:glow rad="228600">
                    <a:srgbClr val="000000"/>
                  </a:glow>
                </a:effectLst>
              </a:rPr>
              <a:t>	</a:t>
            </a:r>
            <a:r>
              <a:rPr lang="en-US" sz="3300" dirty="0" smtClean="0">
                <a:effectLst>
                  <a:glow rad="228600">
                    <a:srgbClr val="000000"/>
                  </a:glow>
                </a:effectLst>
              </a:rPr>
              <a:t>- Put up a fence</a:t>
            </a:r>
          </a:p>
          <a:p>
            <a:pPr marL="0" indent="0" algn="just">
              <a:buNone/>
            </a:pPr>
            <a:r>
              <a:rPr lang="en-US" sz="3300" dirty="0">
                <a:effectLst>
                  <a:glow rad="228600">
                    <a:srgbClr val="000000"/>
                  </a:glow>
                </a:effectLst>
              </a:rPr>
              <a:t>	</a:t>
            </a:r>
            <a:r>
              <a:rPr lang="en-US" sz="3300" dirty="0" smtClean="0">
                <a:effectLst>
                  <a:glow rad="228600">
                    <a:srgbClr val="000000"/>
                  </a:glow>
                </a:effectLst>
              </a:rPr>
              <a:t>- Fill in the ditch</a:t>
            </a:r>
          </a:p>
          <a:p>
            <a:pPr marL="0" indent="0" algn="just">
              <a:buNone/>
            </a:pPr>
            <a:r>
              <a:rPr lang="en-US" sz="3300" dirty="0">
                <a:effectLst>
                  <a:glow rad="228600">
                    <a:srgbClr val="000000"/>
                  </a:glow>
                </a:effectLst>
              </a:rPr>
              <a:t>	</a:t>
            </a:r>
            <a:r>
              <a:rPr lang="en-US" sz="3300" dirty="0" smtClean="0">
                <a:effectLst>
                  <a:glow rad="228600">
                    <a:srgbClr val="000000"/>
                  </a:glow>
                </a:effectLst>
              </a:rPr>
              <a:t>- Ditch the cow</a:t>
            </a:r>
          </a:p>
          <a:p>
            <a:pPr marL="0" indent="0" algn="just">
              <a:buNone/>
            </a:pPr>
            <a:r>
              <a:rPr lang="en-US" sz="3300" dirty="0">
                <a:effectLst>
                  <a:glow rad="228600">
                    <a:srgbClr val="000000"/>
                  </a:glow>
                </a:effectLst>
              </a:rPr>
              <a:t>	</a:t>
            </a:r>
            <a:r>
              <a:rPr lang="en-US" sz="3300" dirty="0" smtClean="0">
                <a:effectLst>
                  <a:glow rad="228600">
                    <a:srgbClr val="000000"/>
                  </a:glow>
                </a:effectLst>
              </a:rPr>
              <a:t>The consequences are not worth it</a:t>
            </a:r>
            <a:endParaRPr lang="en-US" sz="3300" dirty="0" smtClean="0">
              <a:effectLst>
                <a:glow rad="228600">
                  <a:srgbClr val="000000"/>
                </a:glow>
              </a:effectLst>
            </a:endParaRPr>
          </a:p>
          <a:p>
            <a:pPr marL="0" indent="0" algn="just">
              <a:buNone/>
            </a:pPr>
            <a:endParaRPr lang="en-US" sz="33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Cows in the Ditch</a:t>
            </a:r>
            <a:endParaRPr lang="en-US" sz="7000" dirty="0">
              <a:effectLst>
                <a:glow rad="228600">
                  <a:srgbClr val="030400"/>
                </a:glow>
                <a:outerShdw blurRad="50800" dist="63500" dir="2700000" algn="tl" rotWithShape="0">
                  <a:srgbClr val="000000">
                    <a:alpha val="48000"/>
                  </a:srgbClr>
                </a:outerShdw>
              </a:effectLst>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48400" y="2768237"/>
            <a:ext cx="3027969" cy="2506980"/>
          </a:xfrm>
          <a:prstGeom prst="rect">
            <a:avLst/>
          </a:prstGeom>
        </p:spPr>
      </p:pic>
    </p:spTree>
    <p:extLst>
      <p:ext uri="{BB962C8B-B14F-4D97-AF65-F5344CB8AC3E}">
        <p14:creationId xmlns:p14="http://schemas.microsoft.com/office/powerpoint/2010/main" val="2000352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300" dirty="0" smtClean="0">
                <a:effectLst>
                  <a:glow rad="228600">
                    <a:srgbClr val="000000"/>
                  </a:glow>
                </a:effectLst>
              </a:rPr>
              <a:t>What if I constantly have reasons not to attend?</a:t>
            </a:r>
          </a:p>
          <a:p>
            <a:pPr marL="0" indent="0" algn="just">
              <a:buNone/>
            </a:pPr>
            <a:endParaRPr lang="en-US" sz="3300" dirty="0">
              <a:effectLst>
                <a:glow rad="228600">
                  <a:srgbClr val="000000"/>
                </a:glow>
              </a:effectLst>
            </a:endParaRPr>
          </a:p>
          <a:p>
            <a:pPr marL="0" indent="0" algn="just">
              <a:buNone/>
            </a:pPr>
            <a:r>
              <a:rPr lang="en-US" sz="3300" dirty="0" smtClean="0">
                <a:effectLst>
                  <a:glow rad="228600">
                    <a:srgbClr val="000000"/>
                  </a:glow>
                </a:effectLst>
              </a:rPr>
              <a:t>Every legitimate absence hurts:</a:t>
            </a:r>
          </a:p>
          <a:p>
            <a:pPr marL="0" indent="0" algn="just">
              <a:buNone/>
            </a:pPr>
            <a:r>
              <a:rPr lang="en-US" sz="3300" dirty="0">
                <a:effectLst>
                  <a:glow rad="228600">
                    <a:srgbClr val="000000"/>
                  </a:glow>
                </a:effectLst>
              </a:rPr>
              <a:t>	</a:t>
            </a:r>
            <a:r>
              <a:rPr lang="en-US" sz="3300" dirty="0" smtClean="0">
                <a:effectLst>
                  <a:glow rad="228600">
                    <a:srgbClr val="000000"/>
                  </a:glow>
                </a:effectLst>
              </a:rPr>
              <a:t>You</a:t>
            </a:r>
          </a:p>
          <a:p>
            <a:pPr marL="0" indent="0" algn="just">
              <a:buNone/>
            </a:pPr>
            <a:r>
              <a:rPr lang="en-US" sz="3300" dirty="0">
                <a:effectLst>
                  <a:glow rad="228600">
                    <a:srgbClr val="000000"/>
                  </a:glow>
                </a:effectLst>
              </a:rPr>
              <a:t>	</a:t>
            </a:r>
            <a:r>
              <a:rPr lang="en-US" sz="3300" dirty="0" smtClean="0">
                <a:effectLst>
                  <a:glow rad="228600">
                    <a:srgbClr val="000000"/>
                  </a:glow>
                </a:effectLst>
              </a:rPr>
              <a:t>Your brethren</a:t>
            </a: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Cows in the Ditch</a:t>
            </a:r>
            <a:endParaRPr lang="en-US" sz="7000" dirty="0">
              <a:effectLst>
                <a:glow rad="228600">
                  <a:srgbClr val="030400"/>
                </a:glow>
                <a:outerShdw blurRad="50800" dist="63500" dir="2700000" algn="tl" rotWithShape="0">
                  <a:srgbClr val="000000">
                    <a:alpha val="48000"/>
                  </a:srgbClr>
                </a:outerShdw>
              </a:effectLst>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48400" y="2768237"/>
            <a:ext cx="3027969" cy="2506980"/>
          </a:xfrm>
          <a:prstGeom prst="rect">
            <a:avLst/>
          </a:prstGeom>
        </p:spPr>
      </p:pic>
    </p:spTree>
    <p:extLst>
      <p:ext uri="{BB962C8B-B14F-4D97-AF65-F5344CB8AC3E}">
        <p14:creationId xmlns:p14="http://schemas.microsoft.com/office/powerpoint/2010/main" val="1950751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4" end="4"/>
                                            </p:txEl>
                                          </p:spTgt>
                                        </p:tgtEl>
                                        <p:attrNameLst>
                                          <p:attrName>style.visibility</p:attrName>
                                        </p:attrNameLst>
                                      </p:cBhvr>
                                      <p:to>
                                        <p:strVal val="visible"/>
                                      </p:to>
                                    </p:set>
                                    <p:animEffect transition="in" filter="fade">
                                      <p:cBhvr>
                                        <p:cTn id="10"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400" dirty="0" smtClean="0">
                <a:effectLst>
                  <a:glow rad="228600">
                    <a:srgbClr val="000000"/>
                  </a:glow>
                </a:effectLst>
              </a:rPr>
              <a:t>All of us will need to miss the assembly at times</a:t>
            </a:r>
          </a:p>
          <a:p>
            <a:pPr marL="0" indent="0" algn="just">
              <a:buNone/>
            </a:pPr>
            <a:r>
              <a:rPr lang="en-US" sz="3400" dirty="0" smtClean="0">
                <a:effectLst>
                  <a:glow rad="228600">
                    <a:srgbClr val="000000"/>
                  </a:glow>
                </a:effectLst>
              </a:rPr>
              <a:t>Sometimes we don’t really need to miss it</a:t>
            </a:r>
          </a:p>
          <a:p>
            <a:pPr marL="0" indent="0" algn="just">
              <a:buNone/>
            </a:pPr>
            <a:r>
              <a:rPr lang="en-US" sz="3400" dirty="0" smtClean="0">
                <a:effectLst>
                  <a:glow rad="228600">
                    <a:srgbClr val="000000"/>
                  </a:glow>
                </a:effectLst>
              </a:rPr>
              <a:t>We need to esteem our time with God</a:t>
            </a:r>
          </a:p>
          <a:p>
            <a:pPr marL="0" indent="0" algn="just">
              <a:buNone/>
            </a:pPr>
            <a:r>
              <a:rPr lang="en-US" sz="3400" dirty="0" smtClean="0">
                <a:effectLst>
                  <a:glow rad="228600">
                    <a:srgbClr val="000000"/>
                  </a:glow>
                </a:effectLst>
              </a:rPr>
              <a:t>We need to esteem our time with each other</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Making Good Choices</a:t>
            </a:r>
            <a:endParaRPr lang="en-US" sz="6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852326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7200" b="1" dirty="0" smtClean="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Ephesians 2:14-18</a:t>
            </a:r>
            <a:endParaRPr lang="en-US" sz="72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4800" y="1268016"/>
            <a:ext cx="8763000" cy="3875484"/>
          </a:xfrm>
        </p:spPr>
        <p:txBody>
          <a:bodyPr>
            <a:normAutofit/>
          </a:bodyPr>
          <a:lstStyle/>
          <a:p>
            <a:pPr marL="0" indent="0">
              <a:buNone/>
            </a:pPr>
            <a:r>
              <a:rPr lang="en-US" sz="3600" dirty="0" smtClean="0">
                <a:latin typeface="Calibri" panose="020F0502020204030204" pitchFamily="34" charset="0"/>
                <a:cs typeface="Calibri" panose="020F0502020204030204" pitchFamily="34" charset="0"/>
              </a:rPr>
              <a:t>The great peace of men</a:t>
            </a:r>
          </a:p>
          <a:p>
            <a:pPr marL="0" indent="0">
              <a:buNone/>
            </a:pP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 Broken at the Tower of Babel</a:t>
            </a:r>
          </a:p>
          <a:p>
            <a:pPr marL="0" indent="0">
              <a:buNone/>
            </a:pP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 The enmity of Jew and Gentile</a:t>
            </a:r>
          </a:p>
          <a:p>
            <a:pPr marL="0" indent="0">
              <a:buNone/>
            </a:pP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 Reconciled in the body of Christ</a:t>
            </a:r>
          </a:p>
          <a:p>
            <a:pPr marL="0" indent="0">
              <a:buNone/>
            </a:pP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 Access by the Spirit of God</a:t>
            </a:r>
          </a:p>
        </p:txBody>
      </p:sp>
    </p:spTree>
    <p:extLst>
      <p:ext uri="{BB962C8B-B14F-4D97-AF65-F5344CB8AC3E}">
        <p14:creationId xmlns:p14="http://schemas.microsoft.com/office/powerpoint/2010/main" val="23193981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47786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1276350"/>
            <a:ext cx="8610600" cy="3867150"/>
          </a:xfrm>
        </p:spPr>
        <p:txBody>
          <a:bodyPr>
            <a:noAutofit/>
          </a:bodyPr>
          <a:lstStyle/>
          <a:p>
            <a:pPr marL="0" indent="0" algn="just">
              <a:buNone/>
            </a:pPr>
            <a:r>
              <a:rPr lang="en-US" sz="3600" dirty="0" smtClean="0">
                <a:effectLst>
                  <a:glow rad="228600">
                    <a:srgbClr val="000000"/>
                  </a:glow>
                </a:effectLst>
              </a:rPr>
              <a:t>Being saved means:</a:t>
            </a:r>
          </a:p>
          <a:p>
            <a:pPr marL="0" indent="0" algn="just">
              <a:buNone/>
            </a:pPr>
            <a:r>
              <a:rPr lang="en-US" sz="3600" dirty="0" smtClean="0">
                <a:effectLst>
                  <a:glow rad="228600">
                    <a:srgbClr val="000000"/>
                  </a:glow>
                </a:effectLst>
              </a:rPr>
              <a:t>   Hearing and Believing – Romans 10:17</a:t>
            </a:r>
          </a:p>
          <a:p>
            <a:pPr marL="0" indent="0" algn="just">
              <a:buNone/>
            </a:pPr>
            <a:r>
              <a:rPr lang="en-US" sz="3600" dirty="0" smtClean="0">
                <a:effectLst>
                  <a:glow rad="228600">
                    <a:srgbClr val="000000"/>
                  </a:glow>
                </a:effectLst>
              </a:rPr>
              <a:t>   Confessing Jesus as Lord – Romans 10:9</a:t>
            </a:r>
          </a:p>
          <a:p>
            <a:pPr marL="0" indent="0" algn="just">
              <a:buNone/>
            </a:pPr>
            <a:r>
              <a:rPr lang="en-US" sz="3600" dirty="0" smtClean="0">
                <a:effectLst>
                  <a:glow rad="228600">
                    <a:srgbClr val="000000"/>
                  </a:glow>
                </a:effectLst>
              </a:rPr>
              <a:t>   Repentance from sin – Romans 2:4</a:t>
            </a:r>
          </a:p>
          <a:p>
            <a:pPr marL="0" indent="0" algn="just">
              <a:buNone/>
            </a:pPr>
            <a:r>
              <a:rPr lang="en-US" sz="3600" dirty="0" smtClean="0">
                <a:effectLst>
                  <a:glow rad="228600">
                    <a:srgbClr val="000000"/>
                  </a:glow>
                </a:effectLst>
              </a:rPr>
              <a:t>   Baptism in water into Christ – Romans 6:3</a:t>
            </a:r>
          </a:p>
          <a:p>
            <a:pPr marL="0" indent="0" algn="just">
              <a:buNone/>
            </a:pPr>
            <a:r>
              <a:rPr lang="en-US" sz="3600" dirty="0" smtClean="0">
                <a:effectLst>
                  <a:glow rad="228600">
                    <a:srgbClr val="000000"/>
                  </a:glow>
                </a:effectLst>
              </a:rPr>
              <a:t>   Continuing in Christ – Romans 11:22</a:t>
            </a:r>
          </a:p>
          <a:p>
            <a:pPr marL="0" indent="0" algn="just">
              <a:buNone/>
            </a:pPr>
            <a:endParaRPr lang="en-US" sz="3600" dirty="0">
              <a:effectLst>
                <a:glow rad="228600">
                  <a:srgbClr val="000000"/>
                </a:glow>
              </a:effectLst>
            </a:endParaRPr>
          </a:p>
          <a:p>
            <a:pPr marL="0" indent="0" algn="just">
              <a:buNone/>
            </a:pPr>
            <a:r>
              <a:rPr lang="en-US" sz="3600" dirty="0" smtClean="0">
                <a:effectLst>
                  <a:glow rad="228600">
                    <a:srgbClr val="000000"/>
                  </a:glow>
                </a:effectLst>
              </a:rPr>
              <a:t> </a:t>
            </a:r>
            <a:endParaRPr lang="en-US" sz="36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177290"/>
          </a:xfrm>
        </p:spPr>
        <p:txBody>
          <a:bodyPr>
            <a:noAutofit/>
          </a:bodyPr>
          <a:lstStyle/>
          <a:p>
            <a:pPr algn="ctr" eaLnBrk="1" hangingPunct="1">
              <a:defRPr/>
            </a:pPr>
            <a:r>
              <a:rPr lang="en-US" sz="5600" dirty="0" smtClean="0">
                <a:effectLst>
                  <a:glow rad="228600">
                    <a:srgbClr val="030400"/>
                  </a:glow>
                  <a:outerShdw blurRad="50800" dist="63500" dir="2700000" algn="tl" rotWithShape="0">
                    <a:srgbClr val="000000">
                      <a:alpha val="48000"/>
                    </a:srgbClr>
                  </a:outerShdw>
                </a:effectLst>
                <a:latin typeface="+mn-lt"/>
              </a:rPr>
              <a:t>The Question of Salvation</a:t>
            </a:r>
            <a:endParaRPr lang="en-US" sz="5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4231863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016"/>
          </a:xfrm>
        </p:spPr>
        <p:txBody>
          <a:bodyPr>
            <a:noAutofit/>
          </a:bodyPr>
          <a:lstStyle/>
          <a:p>
            <a:pPr algn="ctr"/>
            <a:r>
              <a:rPr lang="en-US" sz="7200" b="1" dirty="0" smtClean="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Ephesians 2:19-22</a:t>
            </a:r>
            <a:endParaRPr lang="en-US" sz="72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4800" y="1268016"/>
            <a:ext cx="8763000" cy="3875484"/>
          </a:xfrm>
        </p:spPr>
        <p:txBody>
          <a:bodyPr>
            <a:normAutofit/>
          </a:bodyPr>
          <a:lstStyle/>
          <a:p>
            <a:pPr marL="0" indent="0">
              <a:buNone/>
            </a:pPr>
            <a:r>
              <a:rPr lang="en-US" sz="3600" dirty="0" smtClean="0">
                <a:latin typeface="Calibri" panose="020F0502020204030204" pitchFamily="34" charset="0"/>
                <a:cs typeface="Calibri" panose="020F0502020204030204" pitchFamily="34" charset="0"/>
              </a:rPr>
              <a:t>The condition of the saved</a:t>
            </a:r>
          </a:p>
          <a:p>
            <a:pPr marL="0" indent="0">
              <a:buNone/>
            </a:pP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1. Relationship with other Saints</a:t>
            </a:r>
          </a:p>
          <a:p>
            <a:pPr marL="0" indent="0">
              <a:buNone/>
            </a:pP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2. The concept of the church</a:t>
            </a:r>
          </a:p>
          <a:p>
            <a:pPr marL="0" indent="0">
              <a:buNone/>
            </a:pPr>
            <a:r>
              <a:rPr lang="en-US" sz="3600" dirty="0">
                <a:latin typeface="Calibri" panose="020F0502020204030204" pitchFamily="34" charset="0"/>
                <a:cs typeface="Calibri" panose="020F0502020204030204" pitchFamily="34" charset="0"/>
              </a:rPr>
              <a:t>		- The </a:t>
            </a:r>
            <a:r>
              <a:rPr lang="en-US" sz="3600" dirty="0" smtClean="0">
                <a:latin typeface="Calibri" panose="020F0502020204030204" pitchFamily="34" charset="0"/>
                <a:cs typeface="Calibri" panose="020F0502020204030204" pitchFamily="34" charset="0"/>
              </a:rPr>
              <a:t>foundations</a:t>
            </a:r>
          </a:p>
          <a:p>
            <a:pPr marL="0" indent="0">
              <a:buNone/>
            </a:pPr>
            <a:r>
              <a:rPr lang="en-US" sz="3600" dirty="0" smtClean="0">
                <a:latin typeface="Calibri" panose="020F0502020204030204" pitchFamily="34" charset="0"/>
                <a:cs typeface="Calibri" panose="020F0502020204030204" pitchFamily="34" charset="0"/>
              </a:rPr>
              <a:t>	3. Your place in the church</a:t>
            </a:r>
          </a:p>
        </p:txBody>
      </p:sp>
    </p:spTree>
    <p:extLst>
      <p:ext uri="{BB962C8B-B14F-4D97-AF65-F5344CB8AC3E}">
        <p14:creationId xmlns:p14="http://schemas.microsoft.com/office/powerpoint/2010/main" val="25052688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3" y="544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152400" y="1600200"/>
            <a:ext cx="4724400" cy="2971800"/>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Classes   	  9:30 AM</a:t>
            </a:r>
          </a:p>
          <a:p>
            <a:pPr lvl="1">
              <a:buNone/>
            </a:pPr>
            <a:r>
              <a:rPr lang="en-US" sz="3000" dirty="0">
                <a:effectLst>
                  <a:glow rad="228600">
                    <a:srgbClr val="03080D"/>
                  </a:glow>
                </a:effectLst>
              </a:rPr>
              <a:t>Worship	       	10:30 AM</a:t>
            </a:r>
          </a:p>
          <a:p>
            <a:pPr lvl="1">
              <a:buNone/>
            </a:pPr>
            <a:r>
              <a:rPr lang="en-US" sz="3000" dirty="0">
                <a:effectLst>
                  <a:glow rad="228600">
                    <a:srgbClr val="03080D"/>
                  </a:glow>
                </a:effectLst>
              </a:rPr>
              <a:t>			          	  5:30  PM</a:t>
            </a:r>
          </a:p>
          <a:p>
            <a:pPr marL="0" indent="0">
              <a:buNone/>
            </a:pPr>
            <a:r>
              <a:rPr lang="en-US" sz="3000" b="1" dirty="0">
                <a:effectLst>
                  <a:glow rad="228600">
                    <a:srgbClr val="03080D"/>
                  </a:glow>
                </a:effectLst>
              </a:rPr>
              <a:t>Wednesday</a:t>
            </a:r>
          </a:p>
          <a:p>
            <a:pPr marL="365760" lvl="1" indent="0">
              <a:buNone/>
            </a:pPr>
            <a:r>
              <a:rPr lang="en-US" sz="3000" dirty="0">
                <a:effectLst>
                  <a:glow rad="228600">
                    <a:srgbClr val="03080D"/>
                  </a:glow>
                </a:effectLst>
              </a:rPr>
              <a:t>Bible Classes     7:00  PM</a:t>
            </a:r>
          </a:p>
        </p:txBody>
      </p:sp>
      <p:sp>
        <p:nvSpPr>
          <p:cNvPr id="11" name="Content Placeholder 5"/>
          <p:cNvSpPr>
            <a:spLocks noGrp="1"/>
          </p:cNvSpPr>
          <p:nvPr>
            <p:ph sz="quarter" idx="4"/>
          </p:nvPr>
        </p:nvSpPr>
        <p:spPr>
          <a:xfrm>
            <a:off x="5105400" y="1428750"/>
            <a:ext cx="3886200" cy="3200400"/>
          </a:xfrm>
          <a:solidFill>
            <a:schemeClr val="bg2">
              <a:alpha val="0"/>
            </a:schemeClr>
          </a:solidFill>
        </p:spPr>
        <p:txBody>
          <a:bodyPr>
            <a:normAutofit lnSpcReduction="10000"/>
          </a:bodyPr>
          <a:lstStyle/>
          <a:p>
            <a:pPr marL="0" indent="0">
              <a:buNone/>
            </a:pPr>
            <a:endParaRPr lang="en-US" sz="2800" b="1" dirty="0">
              <a:effectLst>
                <a:glow rad="228600">
                  <a:srgbClr val="03080D"/>
                </a:glow>
              </a:effectLst>
            </a:endParaRPr>
          </a:p>
          <a:p>
            <a:pPr marL="0" indent="0" algn="ctr">
              <a:buNone/>
            </a:pPr>
            <a:r>
              <a:rPr lang="en-US" sz="3300" b="1" dirty="0">
                <a:effectLst>
                  <a:glow rad="228600">
                    <a:srgbClr val="03080D"/>
                  </a:glow>
                </a:effectLst>
              </a:rPr>
              <a:t>Bibles and copies of sermons are available</a:t>
            </a:r>
          </a:p>
          <a:p>
            <a:pPr marL="0" indent="0" algn="ctr">
              <a:buNone/>
            </a:pPr>
            <a:endParaRPr lang="en-US" sz="3300" b="1" dirty="0">
              <a:effectLst>
                <a:glow rad="228600">
                  <a:srgbClr val="03080D"/>
                </a:glow>
              </a:effectLst>
            </a:endParaRPr>
          </a:p>
          <a:p>
            <a:pPr marL="0" indent="0" algn="ctr">
              <a:buNone/>
            </a:pPr>
            <a:r>
              <a:rPr lang="en-US" sz="3300" b="1" dirty="0">
                <a:effectLst>
                  <a:glow rad="228600">
                    <a:srgbClr val="03080D"/>
                  </a:glow>
                </a:effectLst>
              </a:rPr>
              <a:t>Please silence your cell phones</a:t>
            </a:r>
            <a:endParaRPr lang="en-US" sz="3300" dirty="0">
              <a:effectLst>
                <a:glow rad="228600">
                  <a:srgbClr val="03080D"/>
                </a:glow>
              </a:effectLst>
            </a:endParaRPr>
          </a:p>
        </p:txBody>
      </p:sp>
      <p:sp>
        <p:nvSpPr>
          <p:cNvPr id="9" name="Title 3"/>
          <p:cNvSpPr txBox="1">
            <a:spLocks/>
          </p:cNvSpPr>
          <p:nvPr/>
        </p:nvSpPr>
        <p:spPr>
          <a:xfrm>
            <a:off x="457200" y="4629150"/>
            <a:ext cx="8229600" cy="514350"/>
          </a:xfrm>
          <a:prstGeom prst="rect">
            <a:avLst/>
          </a:prstGeom>
        </p:spPr>
        <p:txBody>
          <a:bodyPr vert="horz" lIns="0" tIns="4572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lumMod val="95000"/>
                  </a:schemeClr>
                </a:solidFill>
                <a:effectLst>
                  <a:glow rad="101600">
                    <a:schemeClr val="bg1">
                      <a:alpha val="60000"/>
                    </a:schemeClr>
                  </a:glow>
                </a:effectLst>
                <a:uLnTx/>
                <a:uFillTx/>
                <a:latin typeface="+mj-lt"/>
                <a:ea typeface="+mj-ea"/>
                <a:cs typeface="+mj-cs"/>
              </a:rPr>
              <a:t>www.SunsetchurchofChrist.net</a:t>
            </a:r>
          </a:p>
        </p:txBody>
      </p:sp>
    </p:spTree>
    <p:extLst>
      <p:ext uri="{BB962C8B-B14F-4D97-AF65-F5344CB8AC3E}">
        <p14:creationId xmlns:p14="http://schemas.microsoft.com/office/powerpoint/2010/main" val="365988249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57150"/>
            <a:ext cx="9144000" cy="2434590"/>
          </a:xfrm>
        </p:spPr>
        <p:txBody>
          <a:bodyPr>
            <a:normAutofit/>
          </a:bodyPr>
          <a:lstStyle/>
          <a:p>
            <a:pPr marL="0" indent="0" algn="ctr">
              <a:buNone/>
            </a:pPr>
            <a:r>
              <a:rPr lang="en-US" sz="4000" dirty="0">
                <a:effectLst>
                  <a:glow rad="228600">
                    <a:srgbClr val="020103"/>
                  </a:glow>
                </a:effectLst>
              </a:rPr>
              <a:t>   </a:t>
            </a:r>
            <a:r>
              <a:rPr lang="en-US" sz="3600" dirty="0" smtClean="0">
                <a:effectLst>
                  <a:glow rad="228600">
                    <a:srgbClr val="020103"/>
                  </a:glow>
                </a:effectLst>
              </a:rPr>
              <a:t>Psalm </a:t>
            </a:r>
            <a:r>
              <a:rPr lang="en-US" sz="3600" dirty="0">
                <a:effectLst>
                  <a:glow rad="228600">
                    <a:srgbClr val="020103"/>
                  </a:glow>
                </a:effectLst>
              </a:rPr>
              <a:t>2:11 </a:t>
            </a:r>
            <a:endParaRPr lang="en-US" sz="3600" dirty="0" smtClean="0">
              <a:effectLst>
                <a:glow rad="228600">
                  <a:srgbClr val="020103"/>
                </a:glow>
              </a:effectLst>
            </a:endParaRPr>
          </a:p>
          <a:p>
            <a:pPr marL="0" indent="0" algn="ctr">
              <a:buNone/>
            </a:pPr>
            <a:r>
              <a:rPr lang="en-US" sz="4400" i="1" dirty="0" smtClean="0">
                <a:effectLst>
                  <a:glow rad="228600">
                    <a:srgbClr val="020103"/>
                  </a:glow>
                </a:effectLst>
              </a:rPr>
              <a:t>Worship </a:t>
            </a:r>
            <a:r>
              <a:rPr lang="en-US" sz="4400" i="1" dirty="0">
                <a:effectLst>
                  <a:glow rad="228600">
                    <a:srgbClr val="020103"/>
                  </a:glow>
                </a:effectLst>
              </a:rPr>
              <a:t>the LORD with reverence </a:t>
            </a:r>
            <a:endParaRPr lang="en-US" sz="4400" i="1" dirty="0" smtClean="0">
              <a:effectLst>
                <a:glow rad="228600">
                  <a:srgbClr val="020103"/>
                </a:glow>
              </a:effectLst>
            </a:endParaRPr>
          </a:p>
          <a:p>
            <a:pPr marL="0" indent="0" algn="ctr">
              <a:buNone/>
            </a:pPr>
            <a:r>
              <a:rPr lang="en-US" sz="4400" i="1" dirty="0" smtClean="0">
                <a:effectLst>
                  <a:glow rad="228600">
                    <a:srgbClr val="020103"/>
                  </a:glow>
                </a:effectLst>
              </a:rPr>
              <a:t>And </a:t>
            </a:r>
            <a:r>
              <a:rPr lang="en-US" sz="4400" i="1" dirty="0">
                <a:effectLst>
                  <a:glow rad="228600">
                    <a:srgbClr val="020103"/>
                  </a:glow>
                </a:effectLst>
              </a:rPr>
              <a:t>rejoice with trembling</a:t>
            </a:r>
            <a:r>
              <a:rPr lang="en-US" sz="4400" dirty="0">
                <a:effectLst>
                  <a:glow rad="228600">
                    <a:srgbClr val="020103"/>
                  </a:glow>
                </a:effectLst>
              </a:rPr>
              <a:t>.</a:t>
            </a:r>
            <a:endParaRPr lang="en-US" sz="4400" i="1" dirty="0">
              <a:solidFill>
                <a:schemeClr val="bg1"/>
              </a:solidFill>
              <a:effectLst>
                <a:glow rad="228600">
                  <a:srgbClr val="020103"/>
                </a:glow>
              </a:effectLst>
            </a:endParaRPr>
          </a:p>
        </p:txBody>
      </p:sp>
      <p:graphicFrame>
        <p:nvGraphicFramePr>
          <p:cNvPr id="3" name="Table 2"/>
          <p:cNvGraphicFramePr>
            <a:graphicFrameLocks noGrp="1"/>
          </p:cNvGraphicFramePr>
          <p:nvPr/>
        </p:nvGraphicFramePr>
        <p:xfrm>
          <a:off x="628651" y="2434591"/>
          <a:ext cx="7886701" cy="260604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1577341">
                  <a:extLst>
                    <a:ext uri="{9D8B030D-6E8A-4147-A177-3AD203B41FA5}">
                      <a16:colId xmlns:a16="http://schemas.microsoft.com/office/drawing/2014/main" xmlns="" val="20000"/>
                    </a:ext>
                  </a:extLst>
                </a:gridCol>
                <a:gridCol w="1051560">
                  <a:extLst>
                    <a:ext uri="{9D8B030D-6E8A-4147-A177-3AD203B41FA5}">
                      <a16:colId xmlns:a16="http://schemas.microsoft.com/office/drawing/2014/main" xmlns="" val="20001"/>
                    </a:ext>
                  </a:extLst>
                </a:gridCol>
                <a:gridCol w="1051560">
                  <a:extLst>
                    <a:ext uri="{9D8B030D-6E8A-4147-A177-3AD203B41FA5}">
                      <a16:colId xmlns:a16="http://schemas.microsoft.com/office/drawing/2014/main" xmlns="" val="20002"/>
                    </a:ext>
                  </a:extLst>
                </a:gridCol>
                <a:gridCol w="1051560">
                  <a:extLst>
                    <a:ext uri="{9D8B030D-6E8A-4147-A177-3AD203B41FA5}">
                      <a16:colId xmlns:a16="http://schemas.microsoft.com/office/drawing/2014/main" xmlns="" val="20003"/>
                    </a:ext>
                  </a:extLst>
                </a:gridCol>
                <a:gridCol w="1051560">
                  <a:extLst>
                    <a:ext uri="{9D8B030D-6E8A-4147-A177-3AD203B41FA5}">
                      <a16:colId xmlns:a16="http://schemas.microsoft.com/office/drawing/2014/main" xmlns="" val="20004"/>
                    </a:ext>
                  </a:extLst>
                </a:gridCol>
                <a:gridCol w="1051560">
                  <a:extLst>
                    <a:ext uri="{9D8B030D-6E8A-4147-A177-3AD203B41FA5}">
                      <a16:colId xmlns:a16="http://schemas.microsoft.com/office/drawing/2014/main" xmlns="" val="20005"/>
                    </a:ext>
                  </a:extLst>
                </a:gridCol>
                <a:gridCol w="1051560">
                  <a:extLst>
                    <a:ext uri="{9D8B030D-6E8A-4147-A177-3AD203B41FA5}">
                      <a16:colId xmlns:a16="http://schemas.microsoft.com/office/drawing/2014/main" xmlns="" val="20006"/>
                    </a:ext>
                  </a:extLst>
                </a:gridCol>
              </a:tblGrid>
              <a:tr h="679836">
                <a:tc gridSpan="6">
                  <a:txBody>
                    <a:bodyPr/>
                    <a:lstStyle/>
                    <a:p>
                      <a:pPr algn="ctr"/>
                      <a:r>
                        <a:rPr lang="en-US" sz="36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Hymns</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3100" b="0" i="0" cap="none" spc="0" baseline="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txBody>
                  <a:tcPr marT="50800" marB="5080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1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1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1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1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18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n-US" sz="15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nvitation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0"/>
                  </a:ext>
                </a:extLst>
              </a:tr>
              <a:tr h="963102">
                <a:tc>
                  <a:txBody>
                    <a:bodyPr/>
                    <a:lstStyle/>
                    <a:p>
                      <a:pPr algn="ctr"/>
                      <a:r>
                        <a:rPr lang="en-US" sz="14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rPr>
                        <a:t>Red Songbook</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300" b="0" i="1"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963102">
                <a:tc>
                  <a:txBody>
                    <a:bodyPr/>
                    <a:lstStyle/>
                    <a:p>
                      <a:pPr algn="ctr"/>
                      <a:r>
                        <a:rPr lang="en-US" sz="14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rPr>
                        <a:t>Supplemental</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300" b="0" i="1"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3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852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ctrTitle"/>
          </p:nvPr>
        </p:nvSpPr>
        <p:spPr>
          <a:xfrm>
            <a:off x="381000" y="1723753"/>
            <a:ext cx="8534400" cy="2981597"/>
          </a:xfrm>
        </p:spPr>
        <p:txBody>
          <a:bodyPr>
            <a:noAutofit/>
          </a:bodyPr>
          <a:lstStyle/>
          <a:p>
            <a:r>
              <a:rPr lang="en-US" sz="7600" b="1" dirty="0" smtClean="0">
                <a:ln w="9525">
                  <a:solidFill>
                    <a:schemeClr val="bg1"/>
                  </a:solidFill>
                  <a:prstDash val="solid"/>
                </a:ln>
                <a:effectLst>
                  <a:glow rad="228600">
                    <a:srgbClr val="000000"/>
                  </a:glow>
                  <a:outerShdw blurRad="12700" dist="38100" dir="2700000" algn="tl" rotWithShape="0">
                    <a:schemeClr val="bg1">
                      <a:lumMod val="50000"/>
                    </a:schemeClr>
                  </a:outerShdw>
                </a:effectLst>
                <a:latin typeface="+mn-lt"/>
              </a:rPr>
              <a:t>Missing </a:t>
            </a:r>
            <a:r>
              <a:rPr lang="en-US" sz="7600" b="1" dirty="0" smtClean="0">
                <a:ln w="9525">
                  <a:solidFill>
                    <a:schemeClr val="bg1"/>
                  </a:solidFill>
                  <a:prstDash val="solid"/>
                </a:ln>
                <a:effectLst>
                  <a:glow rad="228600">
                    <a:srgbClr val="000000"/>
                  </a:glow>
                  <a:outerShdw blurRad="12700" dist="38100" dir="2700000" algn="tl" rotWithShape="0">
                    <a:schemeClr val="bg1">
                      <a:lumMod val="50000"/>
                    </a:schemeClr>
                  </a:outerShdw>
                </a:effectLst>
                <a:latin typeface="+mn-lt"/>
              </a:rPr>
              <a:t>Assembly</a:t>
            </a:r>
            <a:endParaRPr lang="en-US" sz="7600" b="1" i="1" dirty="0">
              <a:ln w="9525">
                <a:solidFill>
                  <a:schemeClr val="bg1"/>
                </a:solidFill>
                <a:prstDash val="solid"/>
              </a:ln>
              <a:effectLst>
                <a:glow rad="228600">
                  <a:srgbClr val="000000"/>
                </a:glow>
                <a:outerShdw blurRad="12700" dist="38100" dir="2700000" algn="tl" rotWithShape="0">
                  <a:schemeClr val="bg1">
                    <a:lumMod val="50000"/>
                  </a:schemeClr>
                </a:outerShdw>
              </a:effectLst>
              <a:latin typeface="+mn-lt"/>
            </a:endParaRPr>
          </a:p>
        </p:txBody>
      </p:sp>
    </p:spTree>
    <p:extLst>
      <p:ext uri="{BB962C8B-B14F-4D97-AF65-F5344CB8AC3E}">
        <p14:creationId xmlns:p14="http://schemas.microsoft.com/office/powerpoint/2010/main" val="27368855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400" i="1" dirty="0" smtClean="0">
                <a:effectLst>
                  <a:glow rad="228600">
                    <a:srgbClr val="000000"/>
                  </a:glow>
                </a:effectLst>
              </a:rPr>
              <a:t>And </a:t>
            </a:r>
            <a:r>
              <a:rPr lang="en-US" sz="3400" i="1" dirty="0">
                <a:effectLst>
                  <a:glow rad="228600">
                    <a:srgbClr val="000000"/>
                  </a:glow>
                </a:effectLst>
              </a:rPr>
              <a:t>let us consider one another in order to stir up love and good </a:t>
            </a:r>
            <a:r>
              <a:rPr lang="en-US" sz="3400" i="1" dirty="0" smtClean="0">
                <a:effectLst>
                  <a:glow rad="228600">
                    <a:srgbClr val="000000"/>
                  </a:glow>
                </a:effectLst>
              </a:rPr>
              <a:t>works, </a:t>
            </a:r>
            <a:r>
              <a:rPr lang="en-US" sz="3400" i="1" dirty="0">
                <a:effectLst>
                  <a:glow rad="228600">
                    <a:srgbClr val="000000"/>
                  </a:glow>
                </a:effectLst>
              </a:rPr>
              <a:t>not forsaking the assembling of ourselves together, as is the manner of some, but exhorting one another, and so much the more as you see the Day approaching</a:t>
            </a:r>
            <a:r>
              <a:rPr lang="en-US" sz="3400" dirty="0" smtClean="0">
                <a:effectLst>
                  <a:glow rad="228600">
                    <a:srgbClr val="000000"/>
                  </a:glow>
                </a:effectLst>
              </a:rPr>
              <a:t>.</a:t>
            </a:r>
            <a:r>
              <a:rPr lang="en-US" sz="3400" dirty="0">
                <a:effectLst>
                  <a:glow rad="228600">
                    <a:srgbClr val="000000"/>
                  </a:glow>
                </a:effectLst>
              </a:rPr>
              <a:t> </a:t>
            </a:r>
            <a:r>
              <a:rPr lang="en-US" sz="3400" dirty="0" smtClean="0">
                <a:effectLst>
                  <a:glow rad="228600">
                    <a:srgbClr val="000000"/>
                  </a:glow>
                </a:effectLst>
              </a:rPr>
              <a:t>																Hebrews 10:24-25</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Expectations of Membership</a:t>
            </a:r>
            <a:endParaRPr lang="en-US" sz="6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0743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400" dirty="0" smtClean="0">
                <a:effectLst>
                  <a:glow rad="228600">
                    <a:srgbClr val="000000"/>
                  </a:glow>
                </a:effectLst>
              </a:rPr>
              <a:t>1) The assembly of the saints</a:t>
            </a:r>
          </a:p>
          <a:p>
            <a:pPr marL="0" indent="0" algn="just">
              <a:buNone/>
            </a:pPr>
            <a:r>
              <a:rPr lang="en-US" sz="3400" dirty="0">
                <a:effectLst>
                  <a:glow rad="228600">
                    <a:srgbClr val="000000"/>
                  </a:glow>
                </a:effectLst>
              </a:rPr>
              <a:t>	</a:t>
            </a:r>
            <a:r>
              <a:rPr lang="en-US" sz="3400" dirty="0" smtClean="0">
                <a:effectLst>
                  <a:glow rad="228600">
                    <a:srgbClr val="000000"/>
                  </a:glow>
                </a:effectLst>
              </a:rPr>
              <a:t>- Centered on communion (1 Cor. 11:18-20)</a:t>
            </a:r>
          </a:p>
          <a:p>
            <a:pPr marL="0" indent="0" algn="just">
              <a:buNone/>
            </a:pPr>
            <a:r>
              <a:rPr lang="en-US" sz="3400" dirty="0">
                <a:effectLst>
                  <a:glow rad="228600">
                    <a:srgbClr val="000000"/>
                  </a:glow>
                </a:effectLst>
              </a:rPr>
              <a:t>	</a:t>
            </a:r>
            <a:r>
              <a:rPr lang="en-US" sz="3400" dirty="0" smtClean="0">
                <a:effectLst>
                  <a:glow rad="228600">
                    <a:srgbClr val="000000"/>
                  </a:glow>
                </a:effectLst>
              </a:rPr>
              <a:t>- Sinful to “forsake”</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Expectations of Membership</a:t>
            </a:r>
            <a:endParaRPr lang="en-US" sz="6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54779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867150"/>
          </a:xfrm>
        </p:spPr>
        <p:txBody>
          <a:bodyPr>
            <a:noAutofit/>
          </a:bodyPr>
          <a:lstStyle/>
          <a:p>
            <a:pPr marL="0" indent="0" algn="just">
              <a:buNone/>
            </a:pPr>
            <a:r>
              <a:rPr lang="en-US" sz="3400" dirty="0" smtClean="0">
                <a:effectLst>
                  <a:glow rad="228600">
                    <a:srgbClr val="000000"/>
                  </a:glow>
                </a:effectLst>
              </a:rPr>
              <a:t>1) The assembly of the saints</a:t>
            </a:r>
          </a:p>
          <a:p>
            <a:pPr marL="0" indent="0" algn="just">
              <a:buNone/>
            </a:pPr>
            <a:endParaRPr lang="en-US" sz="2000" dirty="0">
              <a:effectLst>
                <a:glow rad="228600">
                  <a:srgbClr val="000000"/>
                </a:glow>
              </a:effectLst>
            </a:endParaRPr>
          </a:p>
          <a:p>
            <a:pPr marL="0" indent="0" algn="just">
              <a:buNone/>
            </a:pPr>
            <a:r>
              <a:rPr lang="en-US" sz="3400" dirty="0" smtClean="0">
                <a:effectLst>
                  <a:glow rad="228600">
                    <a:srgbClr val="000000"/>
                  </a:glow>
                </a:effectLst>
              </a:rPr>
              <a:t>2) Participation in edification</a:t>
            </a:r>
          </a:p>
          <a:p>
            <a:pPr marL="0" indent="0" algn="just">
              <a:buNone/>
            </a:pPr>
            <a:r>
              <a:rPr lang="en-US" sz="3400" dirty="0">
                <a:effectLst>
                  <a:glow rad="228600">
                    <a:srgbClr val="000000"/>
                  </a:glow>
                </a:effectLst>
              </a:rPr>
              <a:t>	</a:t>
            </a:r>
            <a:r>
              <a:rPr lang="en-US" sz="3400" dirty="0" smtClean="0">
                <a:effectLst>
                  <a:glow rad="228600">
                    <a:srgbClr val="000000"/>
                  </a:glow>
                </a:effectLst>
              </a:rPr>
              <a:t>- Studying the word of God</a:t>
            </a:r>
          </a:p>
          <a:p>
            <a:pPr marL="0" indent="0" algn="just">
              <a:buNone/>
            </a:pPr>
            <a:r>
              <a:rPr lang="en-US" sz="3400" dirty="0">
                <a:effectLst>
                  <a:glow rad="228600">
                    <a:srgbClr val="000000"/>
                  </a:glow>
                </a:effectLst>
              </a:rPr>
              <a:t>	</a:t>
            </a:r>
            <a:r>
              <a:rPr lang="en-US" sz="3400" dirty="0" smtClean="0">
                <a:effectLst>
                  <a:glow rad="228600">
                    <a:srgbClr val="000000"/>
                  </a:glow>
                </a:effectLst>
              </a:rPr>
              <a:t>- Bringing encouragement (1 </a:t>
            </a:r>
            <a:r>
              <a:rPr lang="en-US" sz="3400" dirty="0" err="1" smtClean="0">
                <a:effectLst>
                  <a:glow rad="228600">
                    <a:srgbClr val="000000"/>
                  </a:glow>
                </a:effectLst>
              </a:rPr>
              <a:t>Thes</a:t>
            </a:r>
            <a:r>
              <a:rPr lang="en-US" sz="3400" dirty="0" smtClean="0">
                <a:effectLst>
                  <a:glow rad="228600">
                    <a:srgbClr val="000000"/>
                  </a:glow>
                </a:effectLst>
              </a:rPr>
              <a:t>. 5:11)</a:t>
            </a:r>
          </a:p>
          <a:p>
            <a:pPr marL="0" indent="0" algn="just">
              <a:buNone/>
            </a:pPr>
            <a:r>
              <a:rPr lang="en-US" sz="3400" dirty="0">
                <a:effectLst>
                  <a:glow rad="228600">
                    <a:srgbClr val="000000"/>
                  </a:glow>
                </a:effectLst>
              </a:rPr>
              <a:t>	</a:t>
            </a:r>
            <a:r>
              <a:rPr lang="en-US" sz="3400" dirty="0" smtClean="0">
                <a:effectLst>
                  <a:glow rad="228600">
                    <a:srgbClr val="000000"/>
                  </a:glow>
                </a:effectLst>
              </a:rPr>
              <a:t>- Sinful to ignore</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Expectations of Membership</a:t>
            </a:r>
            <a:endParaRPr lang="en-US" sz="6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76088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fade">
                                      <p:cBhvr>
                                        <p:cTn id="12" dur="5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fade">
                                      <p:cBhvr>
                                        <p:cTn id="1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420495</TotalTime>
  <Words>1063</Words>
  <Application>Microsoft Office PowerPoint</Application>
  <PresentationFormat>On-screen Show (16:9)</PresentationFormat>
  <Paragraphs>188</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Bell MT</vt:lpstr>
      <vt:lpstr>Calibri</vt:lpstr>
      <vt:lpstr>Calibri Light</vt:lpstr>
      <vt:lpstr>Lucida Sans Unicode</vt:lpstr>
      <vt:lpstr>Times New Roman</vt:lpstr>
      <vt:lpstr>Wingdings</vt:lpstr>
      <vt:lpstr>Office Theme</vt:lpstr>
      <vt:lpstr>Welcome!</vt:lpstr>
      <vt:lpstr>Ephesians 2:14-18</vt:lpstr>
      <vt:lpstr>Ephesians 2:19-22</vt:lpstr>
      <vt:lpstr>Welcome!</vt:lpstr>
      <vt:lpstr>PowerPoint Presentation</vt:lpstr>
      <vt:lpstr>Missing Assembly</vt:lpstr>
      <vt:lpstr>Expectations of Membership</vt:lpstr>
      <vt:lpstr>Expectations of Membership</vt:lpstr>
      <vt:lpstr>Expectations of Membership</vt:lpstr>
      <vt:lpstr>Expectations of Membership</vt:lpstr>
      <vt:lpstr>Expectations of Membership</vt:lpstr>
      <vt:lpstr>Missing the Assembly</vt:lpstr>
      <vt:lpstr>Forsaking the Assembly</vt:lpstr>
      <vt:lpstr>The Fine Line</vt:lpstr>
      <vt:lpstr>The Fine Line</vt:lpstr>
      <vt:lpstr>The Fine Line</vt:lpstr>
      <vt:lpstr>Cows in the Ditch</vt:lpstr>
      <vt:lpstr>Cows in the Ditch</vt:lpstr>
      <vt:lpstr>Making Good Choices</vt:lpstr>
      <vt:lpstr>PowerPoint Presentation</vt:lpstr>
      <vt:lpstr>The Question of Salvation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BRIAN HAINES</cp:lastModifiedBy>
  <cp:revision>1725</cp:revision>
  <dcterms:modified xsi:type="dcterms:W3CDTF">2020-03-11T22:55:27Z</dcterms:modified>
</cp:coreProperties>
</file>